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303" r:id="rId3"/>
    <p:sldId id="304" r:id="rId4"/>
    <p:sldId id="305" r:id="rId5"/>
    <p:sldId id="306" r:id="rId6"/>
    <p:sldId id="266" r:id="rId7"/>
    <p:sldId id="307" r:id="rId8"/>
    <p:sldId id="308" r:id="rId9"/>
    <p:sldId id="264" r:id="rId10"/>
    <p:sldId id="265" r:id="rId11"/>
    <p:sldId id="315" r:id="rId12"/>
    <p:sldId id="319" r:id="rId13"/>
    <p:sldId id="287" r:id="rId14"/>
    <p:sldId id="309" r:id="rId15"/>
    <p:sldId id="310" r:id="rId16"/>
    <p:sldId id="311" r:id="rId17"/>
    <p:sldId id="281" r:id="rId18"/>
    <p:sldId id="312" r:id="rId19"/>
    <p:sldId id="320" r:id="rId20"/>
    <p:sldId id="286" r:id="rId21"/>
    <p:sldId id="291" r:id="rId22"/>
    <p:sldId id="322" r:id="rId23"/>
    <p:sldId id="280" r:id="rId24"/>
    <p:sldId id="316" r:id="rId25"/>
    <p:sldId id="297" r:id="rId26"/>
    <p:sldId id="318" r:id="rId27"/>
    <p:sldId id="314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 autoAdjust="0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AF510-E65D-674D-B4B6-2B048A5CB580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A8E31-3519-4945-9AC8-58C3931E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241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在生物神经系统中，每个神经元与其他神经元相连，当它“兴奋”时，就会向相连的神经元发送化学物质，从而改变这些神经元内的电位；</a:t>
            </a:r>
            <a:endParaRPr kumimoji="1" lang="en-US" altLang="zh-CN" dirty="0"/>
          </a:p>
          <a:p>
            <a:r>
              <a:rPr kumimoji="1" lang="zh-CN" altLang="en-US" dirty="0"/>
              <a:t>如果某神经元的电位超过一个“阈值”（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），那么它就会被激活，即“兴奋”起来，向其它神经元发送化学物质。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CBCD5-E172-2D46-8EB9-EF16672EFA8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11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CEF49-B87C-EE41-A9A4-43F3DF1ADA9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08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在生物神经系统中，每个神经元与其他神经元相连，当它“兴奋”时，就会向相连的神经元发送化学物质，从而改变这些神经元内的电位；</a:t>
            </a:r>
            <a:endParaRPr kumimoji="1" lang="en-US" altLang="zh-CN" dirty="0"/>
          </a:p>
          <a:p>
            <a:r>
              <a:rPr kumimoji="1" lang="zh-CN" altLang="en-US" dirty="0"/>
              <a:t>如果某神经元的电位超过一个“阈值”（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），那么它就会被激活，即“兴奋”起来，向其它神经元发送化学物质。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CBCD5-E172-2D46-8EB9-EF16672EFA8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43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CBCD5-E172-2D46-8EB9-EF16672EFA8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13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CEF49-B87C-EE41-A9A4-43F3DF1ADA9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67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CEF49-B87C-EE41-A9A4-43F3DF1ADA9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19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CEF49-B87C-EE41-A9A4-43F3DF1ADA9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55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38348-5EF2-2E47-AE87-EAA3729B104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99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38348-5EF2-2E47-AE87-EAA3729B104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1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38348-5EF2-2E47-AE87-EAA3729B104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53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1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0.png"/><Relationship Id="rId7" Type="http://schemas.openxmlformats.org/officeDocument/2006/relationships/image" Target="../media/image3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1.tiff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image" Target="../media/image150.png"/><Relationship Id="rId12" Type="http://schemas.openxmlformats.org/officeDocument/2006/relationships/image" Target="../media/image37.png"/><Relationship Id="rId2" Type="http://schemas.openxmlformats.org/officeDocument/2006/relationships/image" Target="../media/image38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1.tiff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49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11.tiff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1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ann.lecun.com/exdb/lenet/" TargetMode="Externa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070F-72FB-AA48-9B38-136EDD0BC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725" y="1390050"/>
            <a:ext cx="9790549" cy="2677648"/>
          </a:xfrm>
        </p:spPr>
        <p:txBody>
          <a:bodyPr/>
          <a:lstStyle/>
          <a:p>
            <a:r>
              <a:rPr kumimoji="1" lang="en-US" altLang="zh-CN" sz="4000" dirty="0"/>
              <a:t>ANN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and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H</a:t>
            </a:r>
            <a:r>
              <a:rPr kumimoji="1" lang="en-US" sz="4000" dirty="0"/>
              <a:t>andwritten Character Recognition</a:t>
            </a: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E8CD77-849A-0548-B34B-B7E65575A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450D30DD-9CBF-BC4F-B24C-DCBFD2FE832A}"/>
              </a:ext>
            </a:extLst>
          </p:cNvPr>
          <p:cNvSpPr txBox="1">
            <a:spLocks/>
          </p:cNvSpPr>
          <p:nvPr/>
        </p:nvSpPr>
        <p:spPr bwMode="gray">
          <a:xfrm>
            <a:off x="1307355" y="492978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Yao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zhao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5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4B5F3-B918-104A-BF9E-AD7323BA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 of ANN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4233D-1A74-FD4D-85E6-C07D04B8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63257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Anti-interference ability, such as different sizes, digital distortion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C3407-3F49-6847-AFAE-1117BCD7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3156244"/>
            <a:ext cx="2032000" cy="127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CE053A-A4BF-9141-84F1-8691C89DF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63" y="3156244"/>
            <a:ext cx="2032000" cy="127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0418CC-AB57-5243-9144-9F40E681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343" y="3156244"/>
            <a:ext cx="2032000" cy="127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E89CA2-032D-964B-8857-20C180ED9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954" y="4833815"/>
            <a:ext cx="2032000" cy="127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DB1905-F7F5-DF4E-AC9C-54CDEE197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163" y="4833815"/>
            <a:ext cx="2032000" cy="127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41DA21-F704-584A-BA99-80FD063AC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343" y="4833815"/>
            <a:ext cx="203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2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62C93-09CA-8249-BFE4-CF1FE48A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The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practice: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" altLang="zh-CN" sz="2800" dirty="0">
                <a:solidFill>
                  <a:schemeClr val="bg1"/>
                </a:solidFill>
              </a:rPr>
              <a:t>Handwritten character recognition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0306A-FD60-4E4B-ADCC-0AE02D9B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82600"/>
          </a:xfrm>
        </p:spPr>
        <p:txBody>
          <a:bodyPr/>
          <a:lstStyle/>
          <a:p>
            <a:r>
              <a:rPr kumimoji="1" lang="en-US" altLang="zh-CN" dirty="0"/>
              <a:t>The dataset of this practice is a subset of MNIST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EDD1ED-C790-3E48-976E-8C32BF7D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46" y="3909209"/>
            <a:ext cx="1397000" cy="14224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E65A74B2-CCD0-0A44-BB3F-23E0DAB6D24E}"/>
              </a:ext>
            </a:extLst>
          </p:cNvPr>
          <p:cNvSpPr/>
          <p:nvPr/>
        </p:nvSpPr>
        <p:spPr>
          <a:xfrm>
            <a:off x="3924300" y="4305300"/>
            <a:ext cx="850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4D6B86-3886-5D4C-BFE8-8C27E7628FA9}"/>
              </a:ext>
            </a:extLst>
          </p:cNvPr>
          <p:cNvSpPr txBox="1"/>
          <p:nvPr/>
        </p:nvSpPr>
        <p:spPr>
          <a:xfrm>
            <a:off x="5575300" y="4203700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6C43C0-F36E-254B-8155-ED9108EA362F}"/>
              </a:ext>
            </a:extLst>
          </p:cNvPr>
          <p:cNvSpPr txBox="1"/>
          <p:nvPr/>
        </p:nvSpPr>
        <p:spPr>
          <a:xfrm>
            <a:off x="5448300" y="3733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Label: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19FFB8-F27D-5E4A-B202-02C7B42ABA84}"/>
              </a:ext>
            </a:extLst>
          </p:cNvPr>
          <p:cNvSpPr txBox="1"/>
          <p:nvPr/>
        </p:nvSpPr>
        <p:spPr>
          <a:xfrm>
            <a:off x="621146" y="3429000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28</a:t>
            </a:r>
            <a:r>
              <a:rPr kumimoji="1" lang="zh-CN" altLang="en-US" dirty="0"/>
              <a:t>*</a:t>
            </a:r>
            <a:r>
              <a:rPr kumimoji="1" lang="en-US" altLang="zh-CN" dirty="0"/>
              <a:t>28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grayscale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image:</a:t>
            </a:r>
            <a:endParaRPr kumimoji="1" lang="zh-CN" altLang="en-US" dirty="0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64A9269F-1B75-CEED-4BC7-5BD4CE9C9F1E}"/>
              </a:ext>
            </a:extLst>
          </p:cNvPr>
          <p:cNvSpPr/>
          <p:nvPr/>
        </p:nvSpPr>
        <p:spPr>
          <a:xfrm>
            <a:off x="6688306" y="4305300"/>
            <a:ext cx="850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C95C23-8C35-3636-51CE-764B2A1F0531}"/>
              </a:ext>
            </a:extLst>
          </p:cNvPr>
          <p:cNvSpPr txBox="1"/>
          <p:nvPr/>
        </p:nvSpPr>
        <p:spPr>
          <a:xfrm>
            <a:off x="7831015" y="37338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B500F5-8E16-0882-8842-24C73D45E375}"/>
                  </a:ext>
                </a:extLst>
              </p:cNvPr>
              <p:cNvSpPr txBox="1"/>
              <p:nvPr/>
            </p:nvSpPr>
            <p:spPr>
              <a:xfrm>
                <a:off x="8049469" y="4146376"/>
                <a:ext cx="353943" cy="262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B500F5-8E16-0882-8842-24C73D45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469" y="4146376"/>
                <a:ext cx="353943" cy="2627129"/>
              </a:xfrm>
              <a:prstGeom prst="rect">
                <a:avLst/>
              </a:prstGeom>
              <a:blipFill>
                <a:blip r:embed="rId3"/>
                <a:stretch>
                  <a:fillRect t="-481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289793D-C163-9DDD-CB74-0EB2D6E08AAE}"/>
              </a:ext>
            </a:extLst>
          </p:cNvPr>
          <p:cNvSpPr txBox="1"/>
          <p:nvPr/>
        </p:nvSpPr>
        <p:spPr>
          <a:xfrm>
            <a:off x="8774331" y="4087761"/>
            <a:ext cx="298480" cy="2763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en-US" altLang="zh-CN" sz="1600" dirty="0"/>
              <a:t>0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1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2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3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4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5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6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7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8</a:t>
            </a:r>
          </a:p>
          <a:p>
            <a:pPr>
              <a:lnSpc>
                <a:spcPts val="2100"/>
              </a:lnSpc>
            </a:pPr>
            <a:r>
              <a:rPr kumimoji="1" lang="en-US" altLang="zh-CN" sz="1600" dirty="0"/>
              <a:t>9</a:t>
            </a:r>
            <a:endParaRPr kumimoji="1" lang="zh-CN" altLang="en-US" sz="1600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FA1615C-806B-FE2F-61E0-CBDF317017DF}"/>
              </a:ext>
            </a:extLst>
          </p:cNvPr>
          <p:cNvCxnSpPr/>
          <p:nvPr/>
        </p:nvCxnSpPr>
        <p:spPr>
          <a:xfrm>
            <a:off x="8403412" y="4258408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26F22BF-46F0-DCBA-6310-3D06289BEF7F}"/>
              </a:ext>
            </a:extLst>
          </p:cNvPr>
          <p:cNvCxnSpPr/>
          <p:nvPr/>
        </p:nvCxnSpPr>
        <p:spPr>
          <a:xfrm>
            <a:off x="8403412" y="4529071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63EBB49-3CA7-4A32-FF5A-FF3A48713F18}"/>
              </a:ext>
            </a:extLst>
          </p:cNvPr>
          <p:cNvCxnSpPr/>
          <p:nvPr/>
        </p:nvCxnSpPr>
        <p:spPr>
          <a:xfrm>
            <a:off x="8403412" y="4799734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39AD9E2-20FE-9252-8A68-C0982F7DD7F8}"/>
              </a:ext>
            </a:extLst>
          </p:cNvPr>
          <p:cNvCxnSpPr/>
          <p:nvPr/>
        </p:nvCxnSpPr>
        <p:spPr>
          <a:xfrm>
            <a:off x="8403412" y="5070397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964709B-639B-AD34-6A0F-F7E8EDB18E06}"/>
              </a:ext>
            </a:extLst>
          </p:cNvPr>
          <p:cNvCxnSpPr/>
          <p:nvPr/>
        </p:nvCxnSpPr>
        <p:spPr>
          <a:xfrm>
            <a:off x="8403412" y="5341060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F240948-1542-3771-4BA6-7A6375C17CF3}"/>
              </a:ext>
            </a:extLst>
          </p:cNvPr>
          <p:cNvCxnSpPr/>
          <p:nvPr/>
        </p:nvCxnSpPr>
        <p:spPr>
          <a:xfrm>
            <a:off x="8403412" y="5611723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C4734D1-867C-D778-EF8A-269B9B0012D2}"/>
              </a:ext>
            </a:extLst>
          </p:cNvPr>
          <p:cNvCxnSpPr/>
          <p:nvPr/>
        </p:nvCxnSpPr>
        <p:spPr>
          <a:xfrm>
            <a:off x="8403412" y="5882386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90F3994-FE65-F51E-E817-6E7FA985AAEC}"/>
              </a:ext>
            </a:extLst>
          </p:cNvPr>
          <p:cNvCxnSpPr/>
          <p:nvPr/>
        </p:nvCxnSpPr>
        <p:spPr>
          <a:xfrm>
            <a:off x="8403412" y="6153049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1B857B8-8A90-0F72-968C-CBEECE6B95C8}"/>
              </a:ext>
            </a:extLst>
          </p:cNvPr>
          <p:cNvCxnSpPr/>
          <p:nvPr/>
        </p:nvCxnSpPr>
        <p:spPr>
          <a:xfrm>
            <a:off x="8403412" y="6423712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92778A4-1E67-6BEB-7761-4C7A53DDC9D1}"/>
              </a:ext>
            </a:extLst>
          </p:cNvPr>
          <p:cNvCxnSpPr/>
          <p:nvPr/>
        </p:nvCxnSpPr>
        <p:spPr>
          <a:xfrm>
            <a:off x="8403412" y="6694375"/>
            <a:ext cx="37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3F7D2B4F-5BF6-404D-FBFD-760F72145BC1}"/>
              </a:ext>
            </a:extLst>
          </p:cNvPr>
          <p:cNvSpPr/>
          <p:nvPr/>
        </p:nvSpPr>
        <p:spPr>
          <a:xfrm>
            <a:off x="7831015" y="5965685"/>
            <a:ext cx="1383323" cy="301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60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27CAE-83BB-7F37-5214-34FE4F9A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bg1"/>
                </a:solidFill>
              </a:rPr>
              <a:t>Handwritten character recognition </a:t>
            </a:r>
            <a:r>
              <a:rPr kumimoji="1" lang="en-US" altLang="zh-CN" dirty="0"/>
              <a:t>ANN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F899E-41A6-7264-11E0-13E9DA5F7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78" y="2576767"/>
            <a:ext cx="5636855" cy="3416300"/>
          </a:xfrm>
        </p:spPr>
        <p:txBody>
          <a:bodyPr/>
          <a:lstStyle/>
          <a:p>
            <a:r>
              <a:rPr kumimoji="1" lang="en-US" altLang="zh-CN" dirty="0"/>
              <a:t>Suppose 100 training samples, each sample: 28*28, feature: 784</a:t>
            </a:r>
          </a:p>
          <a:p>
            <a:r>
              <a:rPr kumimoji="1" lang="en-US" altLang="zh-CN" dirty="0"/>
              <a:t>Layer 1: Input Layer, 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784</a:t>
            </a:r>
          </a:p>
          <a:p>
            <a:r>
              <a:rPr kumimoji="1" lang="en-US" altLang="zh-CN" dirty="0"/>
              <a:t>Layer 2: Hidden Layer 1, size M = 300</a:t>
            </a:r>
          </a:p>
          <a:p>
            <a:r>
              <a:rPr kumimoji="1" lang="en-US" altLang="zh-CN" dirty="0"/>
              <a:t>Layer 3: Hidden Layer 2, size N</a:t>
            </a:r>
            <a:r>
              <a:rPr kumimoji="1" lang="zh-CN" altLang="en-US" dirty="0"/>
              <a:t> </a:t>
            </a:r>
            <a:r>
              <a:rPr kumimoji="1" lang="en-US" altLang="zh-CN" dirty="0"/>
              <a:t>= 100</a:t>
            </a:r>
          </a:p>
          <a:p>
            <a:r>
              <a:rPr kumimoji="1" lang="en-US" altLang="zh-CN" dirty="0"/>
              <a:t>Layer 4: Output Layer, size K</a:t>
            </a:r>
            <a:r>
              <a:rPr kumimoji="1" lang="zh-CN" altLang="en-US" dirty="0"/>
              <a:t> </a:t>
            </a:r>
            <a:r>
              <a:rPr kumimoji="1" lang="en-US" altLang="zh-CN" dirty="0"/>
              <a:t>= 10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27A184-FA1F-7E4B-FD27-CCF8DEBF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313" y="2603568"/>
            <a:ext cx="4899545" cy="26846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C62C7B-BB41-56DC-6363-654DBD1FBA14}"/>
              </a:ext>
            </a:extLst>
          </p:cNvPr>
          <p:cNvSpPr/>
          <p:nvPr/>
        </p:nvSpPr>
        <p:spPr>
          <a:xfrm>
            <a:off x="7886700" y="2603568"/>
            <a:ext cx="605790" cy="232276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7BD249-57D9-C742-16DB-97A266B97852}"/>
              </a:ext>
            </a:extLst>
          </p:cNvPr>
          <p:cNvSpPr txBox="1"/>
          <p:nvPr/>
        </p:nvSpPr>
        <p:spPr>
          <a:xfrm>
            <a:off x="6609301" y="52882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784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DB5BE7-0BF5-C446-2781-18A894DF82D5}"/>
              </a:ext>
            </a:extLst>
          </p:cNvPr>
          <p:cNvSpPr txBox="1"/>
          <p:nvPr/>
        </p:nvSpPr>
        <p:spPr>
          <a:xfrm>
            <a:off x="7830606" y="52845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300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836F40-8494-E638-7C79-0A0955FBAB32}"/>
              </a:ext>
            </a:extLst>
          </p:cNvPr>
          <p:cNvSpPr txBox="1"/>
          <p:nvPr/>
        </p:nvSpPr>
        <p:spPr>
          <a:xfrm>
            <a:off x="9235521" y="52845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100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AABA51-157C-395E-038E-3416E2AE7F23}"/>
              </a:ext>
            </a:extLst>
          </p:cNvPr>
          <p:cNvSpPr txBox="1"/>
          <p:nvPr/>
        </p:nvSpPr>
        <p:spPr>
          <a:xfrm>
            <a:off x="10633791" y="526361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3F661C-B700-DD6C-3256-850E67894E6A}"/>
                  </a:ext>
                </a:extLst>
              </p:cNvPr>
              <p:cNvSpPr txBox="1"/>
              <p:nvPr/>
            </p:nvSpPr>
            <p:spPr>
              <a:xfrm>
                <a:off x="6404273" y="2310257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3F661C-B700-DD6C-3256-850E67894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273" y="2310257"/>
                <a:ext cx="5669565" cy="380810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96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ANN-Input Layer to Hidden Layer 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4368" y="2381530"/>
                <a:ext cx="6639637" cy="42922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1000" dirty="0"/>
              </a:p>
              <a:p>
                <a:r>
                  <a:rPr kumimoji="1" lang="en-US" altLang="zh-CN" sz="1400" dirty="0"/>
                  <a:t>Input: 100(samples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number)</a:t>
                </a:r>
                <a:r>
                  <a:rPr kumimoji="1" lang="zh-CN" altLang="en-US" sz="1400" dirty="0"/>
                  <a:t> *</a:t>
                </a:r>
                <a:r>
                  <a:rPr kumimoji="1" lang="en-US" altLang="zh-CN" sz="1400" dirty="0"/>
                  <a:t> 784(feature)</a:t>
                </a:r>
              </a:p>
              <a:p>
                <a:r>
                  <a:rPr kumimoji="1" lang="en-US" altLang="zh-CN" sz="1400" dirty="0"/>
                  <a:t>Input to Hidden Layer 1:  Weight Matrix: 784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300,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1400" dirty="0"/>
                  <a:t>: 1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300</a:t>
                </a:r>
              </a:p>
              <a:p>
                <a:r>
                  <a:rPr kumimoji="1" lang="en-US" altLang="zh-CN" sz="1400" dirty="0"/>
                  <a:t>Weighted Sum for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1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kumimoji="1" lang="en-US" altLang="zh-CN" sz="1400" dirty="0"/>
                  <a:t> neurons of hidden layer 1: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40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sz="140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en-US" altLang="zh-CN" sz="1400" dirty="0"/>
              </a:p>
              <a:p>
                <a:r>
                  <a:rPr kumimoji="1" lang="en-US" altLang="zh-CN" sz="1400" dirty="0"/>
                  <a:t>After activation function, output of j-</a:t>
                </a:r>
                <a:r>
                  <a:rPr kumimoji="1" lang="en-US" altLang="zh-CN" sz="1400" dirty="0" err="1"/>
                  <a:t>th</a:t>
                </a:r>
                <a:r>
                  <a:rPr kumimoji="1" lang="en-US" altLang="zh-CN" sz="1400" dirty="0"/>
                  <a:t> neuron: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400" dirty="0"/>
              </a:p>
              <a:p>
                <a:r>
                  <a:rPr kumimoji="1" lang="en-US" altLang="zh-CN" sz="1400" dirty="0"/>
                  <a:t>Output of Hidden Layer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1400" dirty="0"/>
                  <a:t>: 100(samples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number)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 300 (feature) 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</a:p>
              <a:p>
                <a:r>
                  <a:rPr kumimoji="1" lang="en-US" altLang="zh-CN" sz="14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f</a:t>
                </a:r>
                <a14:m>
                  <m:oMath xmlns:m="http://schemas.openxmlformats.org/officeDocument/2006/math">
                    <m:r>
                      <a:rPr kumimoji="1" lang="en-US" altLang="zh-CN" sz="1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: </m:t>
                    </m:r>
                  </m:oMath>
                </a14:m>
                <a:r>
                  <a:rPr kumimoji="1" lang="en-US" altLang="zh-CN" sz="1400" dirty="0" err="1">
                    <a:solidFill>
                      <a:srgbClr val="FF0000"/>
                    </a:solidFill>
                  </a:rPr>
                  <a:t>Relu</a:t>
                </a:r>
                <a:r>
                  <a:rPr kumimoji="1" lang="zh-CN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400" dirty="0">
                    <a:solidFill>
                      <a:srgbClr val="FF0000"/>
                    </a:solidFill>
                  </a:rPr>
                  <a:t>function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368" y="2381530"/>
                <a:ext cx="6639637" cy="429222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43E1217-FD8F-174B-A58C-6B2AE919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923" y="2489268"/>
            <a:ext cx="4899545" cy="268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C537373-3FAF-0843-82BD-6DEAFF9A7968}"/>
                  </a:ext>
                </a:extLst>
              </p:cNvPr>
              <p:cNvSpPr/>
              <p:nvPr/>
            </p:nvSpPr>
            <p:spPr>
              <a:xfrm>
                <a:off x="6897649" y="2195957"/>
                <a:ext cx="2476087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𝑥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i="1" smtClean="0">
                          <a:latin typeface="Cambria Math" charset="0"/>
                        </a:rPr>
                        <m:t>→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i="1">
                          <a:latin typeface="Cambria Math" charset="0"/>
                        </a:rPr>
                        <m:t>→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C537373-3FAF-0843-82BD-6DEAFF9A7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49" y="2195957"/>
                <a:ext cx="2476087" cy="3808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7439E69-54AA-2AA2-951E-1B6E6A95D750}"/>
              </a:ext>
            </a:extLst>
          </p:cNvPr>
          <p:cNvSpPr/>
          <p:nvPr/>
        </p:nvSpPr>
        <p:spPr>
          <a:xfrm>
            <a:off x="8195310" y="2489268"/>
            <a:ext cx="605790" cy="232276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CD13BDF-FF44-4EA2-8031-F4A55C04D32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423910" y="4812030"/>
            <a:ext cx="795774" cy="11705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E66B921-AFA1-4BC5-558D-AC51955AB6FF}"/>
              </a:ext>
            </a:extLst>
          </p:cNvPr>
          <p:cNvSpPr txBox="1"/>
          <p:nvPr/>
        </p:nvSpPr>
        <p:spPr>
          <a:xfrm>
            <a:off x="8321040" y="598258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Layer1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48A4E7-E43E-1B11-F0B5-0E0EA0DD9439}"/>
              </a:ext>
            </a:extLst>
          </p:cNvPr>
          <p:cNvSpPr txBox="1"/>
          <p:nvPr/>
        </p:nvSpPr>
        <p:spPr>
          <a:xfrm>
            <a:off x="6917911" y="51739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784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F265CB-2F2A-A87B-67D9-B7228AE90239}"/>
              </a:ext>
            </a:extLst>
          </p:cNvPr>
          <p:cNvSpPr txBox="1"/>
          <p:nvPr/>
        </p:nvSpPr>
        <p:spPr>
          <a:xfrm>
            <a:off x="8139216" y="51702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300</a:t>
            </a:r>
            <a:endParaRPr kumimoji="1"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962645-B2B7-F176-E352-5A8CBF7C071D}"/>
              </a:ext>
            </a:extLst>
          </p:cNvPr>
          <p:cNvSpPr txBox="1"/>
          <p:nvPr/>
        </p:nvSpPr>
        <p:spPr>
          <a:xfrm>
            <a:off x="9544131" y="51702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100</a:t>
            </a:r>
            <a:endParaRPr kumimoji="1"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65B74-2287-DFFB-55F3-F198EED3E4B1}"/>
              </a:ext>
            </a:extLst>
          </p:cNvPr>
          <p:cNvSpPr txBox="1"/>
          <p:nvPr/>
        </p:nvSpPr>
        <p:spPr>
          <a:xfrm>
            <a:off x="10942401" y="514931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2428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ANN-Hidden Layer 1 to Hidden Layer 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5575" y="2374702"/>
                <a:ext cx="6728348" cy="42922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1000" dirty="0"/>
              </a:p>
              <a:p>
                <a:r>
                  <a:rPr kumimoji="1" lang="en-US" altLang="zh-CN" sz="1400" dirty="0"/>
                  <a:t>For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Hidden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Layer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2: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Input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data</a:t>
                </a:r>
                <a:r>
                  <a:rPr kumimoji="1" lang="zh-CN" alt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1400" i="1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: 100(samples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number)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 300 (feature) </a:t>
                </a:r>
              </a:p>
              <a:p>
                <a:r>
                  <a:rPr kumimoji="1" lang="en-US" altLang="zh-CN" sz="1400" dirty="0"/>
                  <a:t>Hidden Layer 1 to Hidden Layer 2:  Weight Matrix: 300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100,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1400" dirty="0"/>
                  <a:t>: 1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100</a:t>
                </a:r>
              </a:p>
              <a:p>
                <a:r>
                  <a:rPr kumimoji="1" lang="en-US" altLang="zh-CN" sz="1400" dirty="0"/>
                  <a:t>Weighted Sum for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1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kumimoji="1" lang="en-US" altLang="zh-CN" sz="1400" dirty="0"/>
                  <a:t> neurons of hidden layer 2: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1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1400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1" lang="en-US" altLang="zh-CN" sz="1400" dirty="0"/>
              </a:p>
              <a:p>
                <a:r>
                  <a:rPr kumimoji="1" lang="en-US" altLang="zh-CN" sz="1400" dirty="0"/>
                  <a:t>After activation function, output of k-</a:t>
                </a:r>
                <a:r>
                  <a:rPr kumimoji="1" lang="en-US" altLang="zh-CN" sz="1400" dirty="0" err="1"/>
                  <a:t>th</a:t>
                </a:r>
                <a:r>
                  <a:rPr kumimoji="1" lang="en-US" altLang="zh-CN" sz="1400" dirty="0"/>
                  <a:t> neuron: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charset="0"/>
                          </a:rPr>
                          <m:t>(2)</m:t>
                        </m:r>
                      </m:sup>
                    </m:sSubSup>
                    <m:r>
                      <a:rPr kumimoji="1" lang="en-US" altLang="zh-CN" sz="1400" i="1">
                        <a:latin typeface="Cambria Math" charset="0"/>
                      </a:rPr>
                      <m:t>=</m:t>
                    </m:r>
                    <m:r>
                      <a:rPr kumimoji="1" lang="en-US" altLang="zh-CN" sz="1400" i="1">
                        <a:latin typeface="Cambria Math" charset="0"/>
                      </a:rPr>
                      <m:t>𝑓</m:t>
                    </m:r>
                    <m:r>
                      <a:rPr kumimoji="1" lang="en-US" altLang="zh-CN" sz="1400" i="1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kumimoji="1"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1400" dirty="0"/>
              </a:p>
              <a:p>
                <a:r>
                  <a:rPr kumimoji="1" lang="en-US" altLang="zh-CN" sz="1400" dirty="0"/>
                  <a:t>Output of Hidden Layer 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1400" dirty="0"/>
                  <a:t>: 100(samples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number)</a:t>
                </a:r>
                <a:r>
                  <a:rPr kumimoji="1" lang="zh-CN" altLang="en-US" sz="1400" dirty="0"/>
                  <a:t> *</a:t>
                </a:r>
                <a:r>
                  <a:rPr kumimoji="1" lang="en-US" altLang="zh-CN" sz="1400" dirty="0"/>
                  <a:t>100 (feature) 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</a:p>
              <a:p>
                <a:r>
                  <a:rPr kumimoji="1" lang="en-US" altLang="zh-CN" sz="14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f</a:t>
                </a:r>
                <a14:m>
                  <m:oMath xmlns:m="http://schemas.openxmlformats.org/officeDocument/2006/math">
                    <m:r>
                      <a:rPr kumimoji="1" lang="en-US" altLang="zh-CN" sz="1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: </m:t>
                    </m:r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</a:rPr>
                  <a:t>Relu</a:t>
                </a:r>
                <a:r>
                  <a:rPr kumimoji="1" lang="zh-CN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400" dirty="0">
                    <a:solidFill>
                      <a:srgbClr val="FF0000"/>
                    </a:solidFill>
                  </a:rPr>
                  <a:t>function</a:t>
                </a:r>
              </a:p>
              <a:p>
                <a:endParaRPr kumimoji="1" lang="en-US" altLang="zh-CN" sz="1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575" y="2374702"/>
                <a:ext cx="6728348" cy="4292221"/>
              </a:xfrm>
              <a:blipFill>
                <a:blip r:embed="rId3"/>
                <a:stretch>
                  <a:fillRect r="-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61B4E2C-C35C-492A-9D7B-4AE415B2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923" y="2489268"/>
            <a:ext cx="4899545" cy="268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D63CBE-2574-1246-868E-F64D5C4AE69F}"/>
                  </a:ext>
                </a:extLst>
              </p:cNvPr>
              <p:cNvSpPr/>
              <p:nvPr/>
            </p:nvSpPr>
            <p:spPr>
              <a:xfrm>
                <a:off x="8542158" y="2184297"/>
                <a:ext cx="2352893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(2)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D63CBE-2574-1246-868E-F64D5C4A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158" y="2184297"/>
                <a:ext cx="2352893" cy="3808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0F92706-67DB-C94B-6970-EB01699B5D50}"/>
              </a:ext>
            </a:extLst>
          </p:cNvPr>
          <p:cNvSpPr/>
          <p:nvPr/>
        </p:nvSpPr>
        <p:spPr>
          <a:xfrm>
            <a:off x="9613472" y="2489268"/>
            <a:ext cx="605790" cy="232276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D26BF02-904D-728A-CF04-032EAE72EB8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42072" y="4812030"/>
            <a:ext cx="795774" cy="11705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E44B6F7-16B0-94E9-107A-9BD9FBA9DDDF}"/>
              </a:ext>
            </a:extLst>
          </p:cNvPr>
          <p:cNvSpPr txBox="1"/>
          <p:nvPr/>
        </p:nvSpPr>
        <p:spPr>
          <a:xfrm>
            <a:off x="9739202" y="598258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Layer2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BB9CB8-0A54-46C9-52ED-352038DB53D7}"/>
              </a:ext>
            </a:extLst>
          </p:cNvPr>
          <p:cNvSpPr txBox="1"/>
          <p:nvPr/>
        </p:nvSpPr>
        <p:spPr>
          <a:xfrm>
            <a:off x="6917911" y="51739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784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04FC1F-E755-8912-D7E6-683E639E88DF}"/>
              </a:ext>
            </a:extLst>
          </p:cNvPr>
          <p:cNvSpPr txBox="1"/>
          <p:nvPr/>
        </p:nvSpPr>
        <p:spPr>
          <a:xfrm>
            <a:off x="8139216" y="51702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300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AFC0D8-EF88-E41A-860F-BE09F2778F6F}"/>
              </a:ext>
            </a:extLst>
          </p:cNvPr>
          <p:cNvSpPr txBox="1"/>
          <p:nvPr/>
        </p:nvSpPr>
        <p:spPr>
          <a:xfrm>
            <a:off x="9544131" y="51702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100</a:t>
            </a:r>
            <a:endParaRPr kumimoji="1"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E3C262-DB1C-63EE-4552-EBDC40B68629}"/>
              </a:ext>
            </a:extLst>
          </p:cNvPr>
          <p:cNvSpPr txBox="1"/>
          <p:nvPr/>
        </p:nvSpPr>
        <p:spPr>
          <a:xfrm>
            <a:off x="10942401" y="514931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3892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ANN-Hidden Layer 2 to Output Layer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1579" y="2306467"/>
                <a:ext cx="6639637" cy="42922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1000" dirty="0"/>
              </a:p>
              <a:p>
                <a:r>
                  <a:rPr kumimoji="1" lang="en-US" altLang="zh-CN" sz="1400" dirty="0"/>
                  <a:t>For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 err="1"/>
                  <a:t>ouput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layer: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Input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data</a:t>
                </a:r>
                <a:r>
                  <a:rPr kumimoji="1" lang="zh-CN" alt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1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1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: 100 (samples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number)</a:t>
                </a:r>
                <a:r>
                  <a:rPr kumimoji="1" lang="zh-CN" altLang="en-US" sz="1400" dirty="0"/>
                  <a:t> * </a:t>
                </a:r>
                <a:r>
                  <a:rPr kumimoji="1" lang="en-US" altLang="zh-CN" sz="1400" dirty="0"/>
                  <a:t>100 (feature) </a:t>
                </a:r>
              </a:p>
              <a:p>
                <a:r>
                  <a:rPr kumimoji="1" lang="en-US" altLang="zh-CN" sz="1400" dirty="0"/>
                  <a:t>Hidden Layer 2 to Output Layer:  Weight Matrix: 100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10,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1400" dirty="0"/>
                  <a:t>: 10</a:t>
                </a:r>
                <a:r>
                  <a:rPr kumimoji="1" lang="zh-CN" altLang="en-US" sz="1400" dirty="0"/>
                  <a:t>*</a:t>
                </a:r>
                <a:r>
                  <a:rPr kumimoji="1" lang="en-US" altLang="zh-CN" sz="1400" dirty="0"/>
                  <a:t>1</a:t>
                </a:r>
              </a:p>
              <a:p>
                <a:r>
                  <a:rPr kumimoji="1" lang="en-US" altLang="zh-CN" sz="1400" dirty="0"/>
                  <a:t>Weighted Sum for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1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kumimoji="1" lang="en-US" altLang="zh-CN" sz="1400" dirty="0"/>
                  <a:t> neurons of output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layer: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1400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sz="1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1400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sz="1400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kumimoji="1" lang="en-US" altLang="zh-CN" sz="1400" dirty="0"/>
              </a:p>
              <a:p>
                <a:r>
                  <a:rPr kumimoji="1" lang="en-US" altLang="zh-CN" sz="1400" dirty="0"/>
                  <a:t>After activation function, output of l-</a:t>
                </a:r>
                <a:r>
                  <a:rPr kumimoji="1" lang="en-US" altLang="zh-CN" sz="1400" dirty="0" err="1"/>
                  <a:t>th</a:t>
                </a:r>
                <a:r>
                  <a:rPr kumimoji="1" lang="en-US" altLang="zh-CN" sz="1400" dirty="0"/>
                  <a:t> neuron: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sz="14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1400" i="1">
                        <a:latin typeface="Cambria Math" charset="0"/>
                      </a:rPr>
                      <m:t>=</m:t>
                    </m:r>
                    <m:r>
                      <a:rPr kumimoji="1" lang="en-US" altLang="zh-C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𝑙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1" lang="en-US" altLang="zh-CN" sz="1400" dirty="0"/>
              </a:p>
              <a:p>
                <a:r>
                  <a:rPr kumimoji="1" lang="en-US" altLang="zh-CN" sz="1400" dirty="0"/>
                  <a:t>Output of Output Layer, y: 100(samples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number)</a:t>
                </a:r>
                <a:r>
                  <a:rPr kumimoji="1" lang="zh-CN" altLang="en-US" sz="1400" dirty="0"/>
                  <a:t> * </a:t>
                </a:r>
                <a:r>
                  <a:rPr kumimoji="1" lang="en-US" altLang="zh-CN" sz="1400" dirty="0"/>
                  <a:t>10 (feature) </a:t>
                </a:r>
              </a:p>
              <a:p>
                <a:pPr marL="0" indent="0">
                  <a:buNone/>
                </a:pP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matrix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sz="1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: </m:t>
                    </m:r>
                  </m:oMath>
                </a14:m>
                <a:r>
                  <a:rPr kumimoji="1" lang="en-US" altLang="zh-CN" sz="1400" dirty="0" err="1">
                    <a:solidFill>
                      <a:srgbClr val="FF0000"/>
                    </a:solidFill>
                  </a:rPr>
                  <a:t>softmax</a:t>
                </a:r>
                <a:r>
                  <a:rPr kumimoji="1" lang="zh-CN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400" dirty="0">
                    <a:solidFill>
                      <a:srgbClr val="FF0000"/>
                    </a:solidFill>
                  </a:rPr>
                  <a:t>function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9" y="2306467"/>
                <a:ext cx="6639637" cy="429222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B14A4E2-4D94-40B8-AC49-7821EA7AA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923" y="2489268"/>
            <a:ext cx="4899545" cy="268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47ED58-CC8A-F245-B9E7-4DFF3FA51D43}"/>
                  </a:ext>
                </a:extLst>
              </p:cNvPr>
              <p:cNvSpPr/>
              <p:nvPr/>
            </p:nvSpPr>
            <p:spPr>
              <a:xfrm>
                <a:off x="9821544" y="2202596"/>
                <a:ext cx="18217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(3)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47ED58-CC8A-F245-B9E7-4DFF3FA51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544" y="2202596"/>
                <a:ext cx="1821700" cy="38081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B2F5CE3-9241-FB81-03CF-79DFFA21B4FC}"/>
              </a:ext>
            </a:extLst>
          </p:cNvPr>
          <p:cNvSpPr txBox="1"/>
          <p:nvPr/>
        </p:nvSpPr>
        <p:spPr>
          <a:xfrm>
            <a:off x="6917911" y="51739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784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EDE32A-31B8-0CFA-3848-2182DDE70DAE}"/>
              </a:ext>
            </a:extLst>
          </p:cNvPr>
          <p:cNvSpPr txBox="1"/>
          <p:nvPr/>
        </p:nvSpPr>
        <p:spPr>
          <a:xfrm>
            <a:off x="8139216" y="51702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300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91221F-474D-B96D-64F2-31BE9C07F570}"/>
              </a:ext>
            </a:extLst>
          </p:cNvPr>
          <p:cNvSpPr txBox="1"/>
          <p:nvPr/>
        </p:nvSpPr>
        <p:spPr>
          <a:xfrm>
            <a:off x="9544131" y="517024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100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421AAC-B654-DE87-83B5-C70B48BBD935}"/>
              </a:ext>
            </a:extLst>
          </p:cNvPr>
          <p:cNvSpPr txBox="1"/>
          <p:nvPr/>
        </p:nvSpPr>
        <p:spPr>
          <a:xfrm>
            <a:off x="10942401" y="514931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10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0170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81958-53EF-4843-AC33-921B1F28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18" y="877801"/>
            <a:ext cx="8761413" cy="706964"/>
          </a:xfrm>
        </p:spPr>
        <p:txBody>
          <a:bodyPr/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Training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of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NN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7105BB-DE5F-5544-A38F-93FC1993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48" y="2488836"/>
            <a:ext cx="10356933" cy="3416300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Threshold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values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decide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output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NN</a:t>
            </a:r>
          </a:p>
          <a:p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training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appropriate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values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Threshold so that the output is close to the true value</a:t>
            </a:r>
          </a:p>
          <a:p>
            <a:r>
              <a:rPr kumimoji="1" lang="en-US" altLang="zh-CN" sz="2000" dirty="0"/>
              <a:t>Given the structure of NN, 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tune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matrix in order to in order to minimize the difference between true value and prediction value. </a:t>
            </a:r>
          </a:p>
        </p:txBody>
      </p:sp>
    </p:spTree>
    <p:extLst>
      <p:ext uri="{BB962C8B-B14F-4D97-AF65-F5344CB8AC3E}">
        <p14:creationId xmlns:p14="http://schemas.microsoft.com/office/powerpoint/2010/main" val="112822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 Function and Gradient Descent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4954" y="2603500"/>
            <a:ext cx="9892909" cy="3416300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How to evaluate the difference</a:t>
            </a:r>
            <a:r>
              <a:rPr kumimoji="1" lang="zh-CN" altLang="en-US" sz="2000" dirty="0"/>
              <a:t>？</a:t>
            </a:r>
            <a:r>
              <a:rPr kumimoji="1" lang="en-US" altLang="zh-CN" sz="2000" dirty="0"/>
              <a:t>Loss Function</a:t>
            </a:r>
          </a:p>
          <a:p>
            <a:r>
              <a:rPr kumimoji="1" lang="en-US" altLang="zh-CN" sz="2000" dirty="0"/>
              <a:t>How to tune weight matrix</a:t>
            </a:r>
            <a:r>
              <a:rPr kumimoji="1" lang="zh-CN" altLang="en-US" sz="2000" dirty="0"/>
              <a:t>？</a:t>
            </a:r>
            <a:r>
              <a:rPr kumimoji="1" lang="en-US" altLang="zh-CN" sz="2000" dirty="0"/>
              <a:t>optimization method (e. g. Gradient Descent)</a:t>
            </a:r>
          </a:p>
        </p:txBody>
      </p:sp>
    </p:spTree>
    <p:extLst>
      <p:ext uri="{BB962C8B-B14F-4D97-AF65-F5344CB8AC3E}">
        <p14:creationId xmlns:p14="http://schemas.microsoft.com/office/powerpoint/2010/main" val="134659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 an 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9872437" cy="34163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kumimoji="1" lang="en-US" altLang="zh-CN" sz="2000" dirty="0"/>
                  <a:t>W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initialization:</a:t>
                </a:r>
                <a:r>
                  <a:rPr kumimoji="1" lang="zh-CN" altLang="en-US" sz="2000" dirty="0"/>
                  <a:t>  </a:t>
                </a:r>
                <a:endParaRPr kumimoji="1" lang="en-US" altLang="zh-CN" sz="2000" dirty="0"/>
              </a:p>
              <a:p>
                <a:pPr lvl="1"/>
                <a:r>
                  <a:rPr kumimoji="1" lang="en-US" altLang="zh-CN" sz="1800" dirty="0"/>
                  <a:t>Xavier: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 is an initialization scheme for neural networks,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make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</a:t>
                </a:r>
                <a:r>
                  <a:rPr lang="en-US" altLang="zh-CN" dirty="0"/>
                  <a:t> uniform distributed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over </a:t>
                </a:r>
                <a:r>
                  <a:rPr kumimoji="1" lang="en-US" altLang="zh-CN" sz="18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CN" sz="1800">
                        <a:latin typeface="Cambria Math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6</m:t>
                            </m:r>
                          </m:num>
                          <m:den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6</m:t>
                            </m:r>
                          </m:num>
                          <m:den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zh-CN" sz="1800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)</a:t>
                </a:r>
                <a:r>
                  <a:rPr kumimoji="1" lang="zh-CN" altLang="en-US" sz="1800" dirty="0"/>
                  <a:t> </a:t>
                </a:r>
                <a:endParaRPr kumimoji="1" lang="en-US" altLang="zh-CN" sz="1800" dirty="0"/>
              </a:p>
              <a:p>
                <a:pPr marL="457200" lvl="1" indent="0">
                  <a:buNone/>
                </a:pPr>
                <a:r>
                  <a:rPr kumimoji="1" lang="en-US" altLang="zh-CN" sz="1800" dirty="0"/>
                  <a:t>(m: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number of rows of the matrix,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n: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number of columns of the matrix)</a:t>
                </a:r>
              </a:p>
              <a:p>
                <a:r>
                  <a:rPr kumimoji="1" lang="en-US" altLang="zh-CN" sz="2000" dirty="0"/>
                  <a:t>Loss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Function: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1" lang="is-I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0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/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𝑙𝑛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     </a:t>
                </a:r>
                <a:r>
                  <a:rPr kumimoji="1" lang="en-US" altLang="zh-CN" sz="2000" dirty="0"/>
                  <a:t>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number</a:t>
                </a:r>
              </a:p>
              <a:p>
                <a:r>
                  <a:rPr kumimoji="1" lang="en-US" altLang="zh-CN" sz="2000" dirty="0"/>
                  <a:t>To avoid overfitting, add L2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b="0" dirty="0"/>
                  <a:t>Regularization term: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en-US" altLang="zh-CN" sz="20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kumimoji="1" lang="en-US" altLang="zh-CN" sz="2000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kumimoji="1" lang="mr-I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mr-IN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000" i="1" dirty="0">
                            <a:latin typeface="Cambria Math" charset="0"/>
                          </a:rPr>
                          <m:t>||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    </a:t>
                </a:r>
                <a:r>
                  <a:rPr kumimoji="1" lang="en-US" altLang="zh-CN" sz="2000" dirty="0"/>
                  <a:t>W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contains all the weights.</a:t>
                </a:r>
              </a:p>
              <a:p>
                <a:r>
                  <a:rPr kumimoji="1" lang="en-US" altLang="zh-CN" sz="2000" dirty="0"/>
                  <a:t>Gradient Descent: min f(x)   -&gt; x(t+1)=x(t)-</a:t>
                </a:r>
                <a14:m>
                  <m:oMath xmlns:m="http://schemas.openxmlformats.org/officeDocument/2006/math">
                    <m:r>
                      <a:rPr lang="mr-IN" altLang="zh-CN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en-US" altLang="zh-CN" sz="2000" dirty="0"/>
                  <a:t>*f’(x(t))  (</a:t>
                </a:r>
                <a14:m>
                  <m:oMath xmlns:m="http://schemas.openxmlformats.org/officeDocument/2006/math">
                    <m:r>
                      <a:rPr lang="mr-IN" altLang="zh-CN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mr-IN" altLang="zh-CN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000" dirty="0"/>
                  <a:t>：</a:t>
                </a:r>
                <a:r>
                  <a:rPr kumimoji="1" lang="en-US" altLang="zh-CN" sz="2000" dirty="0"/>
                  <a:t>learning rate)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9872437" cy="3416300"/>
              </a:xfrm>
              <a:blipFill>
                <a:blip r:embed="rId2"/>
                <a:stretch>
                  <a:fillRect t="-1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38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C92F6-1967-1D14-8433-C3BFF602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00ECF3-0E6F-337C-BDA7-51F83D7D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06" y="2602617"/>
            <a:ext cx="1397000" cy="14224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9AA1B961-FB90-1075-7B47-B849DE695FAB}"/>
              </a:ext>
            </a:extLst>
          </p:cNvPr>
          <p:cNvSpPr/>
          <p:nvPr/>
        </p:nvSpPr>
        <p:spPr>
          <a:xfrm>
            <a:off x="4011660" y="2998708"/>
            <a:ext cx="850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0A77B6-705E-112D-69B0-D07D46B51142}"/>
              </a:ext>
            </a:extLst>
          </p:cNvPr>
          <p:cNvSpPr txBox="1"/>
          <p:nvPr/>
        </p:nvSpPr>
        <p:spPr>
          <a:xfrm>
            <a:off x="5662660" y="2897108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298613-601E-B25B-C880-EF0BF9A3F28C}"/>
              </a:ext>
            </a:extLst>
          </p:cNvPr>
          <p:cNvSpPr txBox="1"/>
          <p:nvPr/>
        </p:nvSpPr>
        <p:spPr>
          <a:xfrm>
            <a:off x="5535660" y="24272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Label: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C92F05-FF0D-CBB2-5C46-A94DEAEAE711}"/>
              </a:ext>
            </a:extLst>
          </p:cNvPr>
          <p:cNvSpPr txBox="1"/>
          <p:nvPr/>
        </p:nvSpPr>
        <p:spPr>
          <a:xfrm>
            <a:off x="708506" y="2122408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28</a:t>
            </a:r>
            <a:r>
              <a:rPr kumimoji="1" lang="zh-CN" altLang="en-US" dirty="0"/>
              <a:t>*</a:t>
            </a:r>
            <a:r>
              <a:rPr kumimoji="1" lang="en-US" altLang="zh-CN" dirty="0"/>
              <a:t>28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grayscale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image:</a:t>
            </a:r>
            <a:endParaRPr kumimoji="1" lang="zh-CN" altLang="en-US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CCDD4820-A14A-946B-1AA3-769756EA3D21}"/>
              </a:ext>
            </a:extLst>
          </p:cNvPr>
          <p:cNvSpPr/>
          <p:nvPr/>
        </p:nvSpPr>
        <p:spPr>
          <a:xfrm>
            <a:off x="6775666" y="3012440"/>
            <a:ext cx="850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15877C-345A-771D-FF78-515287600DAF}"/>
                  </a:ext>
                </a:extLst>
              </p:cNvPr>
              <p:cNvSpPr txBox="1"/>
              <p:nvPr/>
            </p:nvSpPr>
            <p:spPr>
              <a:xfrm>
                <a:off x="8092440" y="2360082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zh-CN" dirty="0"/>
                  <a:t>: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15877C-345A-771D-FF78-515287600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440" y="2360082"/>
                <a:ext cx="344966" cy="369332"/>
              </a:xfrm>
              <a:prstGeom prst="rect">
                <a:avLst/>
              </a:prstGeom>
              <a:blipFill>
                <a:blip r:embed="rId3"/>
                <a:stretch>
                  <a:fillRect t="-6452" r="-1428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A15C12-F822-45D7-2760-F8B3F9A48B7B}"/>
                  </a:ext>
                </a:extLst>
              </p:cNvPr>
              <p:cNvSpPr txBox="1"/>
              <p:nvPr/>
            </p:nvSpPr>
            <p:spPr>
              <a:xfrm>
                <a:off x="8182730" y="2684413"/>
                <a:ext cx="353943" cy="2356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A15C12-F822-45D7-2760-F8B3F9A48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730" y="2684413"/>
                <a:ext cx="353943" cy="2356479"/>
              </a:xfrm>
              <a:prstGeom prst="rect">
                <a:avLst/>
              </a:prstGeom>
              <a:blipFill>
                <a:blip r:embed="rId4"/>
                <a:stretch>
                  <a:fillRect t="-1075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2FFEA92-02B1-4A29-A6D5-AB15D08A3AB9}"/>
              </a:ext>
            </a:extLst>
          </p:cNvPr>
          <p:cNvCxnSpPr/>
          <p:nvPr/>
        </p:nvCxnSpPr>
        <p:spPr>
          <a:xfrm>
            <a:off x="2480310" y="4229100"/>
            <a:ext cx="3495256" cy="97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656CB7-4F87-565D-A24E-55ED55D64B92}"/>
                  </a:ext>
                </a:extLst>
              </p:cNvPr>
              <p:cNvSpPr txBox="1"/>
              <p:nvPr/>
            </p:nvSpPr>
            <p:spPr>
              <a:xfrm>
                <a:off x="5972188" y="4316339"/>
                <a:ext cx="530273" cy="2356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656CB7-4F87-565D-A24E-55ED55D6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88" y="4316339"/>
                <a:ext cx="530273" cy="2356479"/>
              </a:xfrm>
              <a:prstGeom prst="rect">
                <a:avLst/>
              </a:prstGeom>
              <a:blipFill>
                <a:blip r:embed="rId5"/>
                <a:stretch>
                  <a:fillRect t="-1070" b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9324EEB-3BCE-5564-311F-4105EB60BC01}"/>
              </a:ext>
            </a:extLst>
          </p:cNvPr>
          <p:cNvCxnSpPr/>
          <p:nvPr/>
        </p:nvCxnSpPr>
        <p:spPr>
          <a:xfrm>
            <a:off x="8359701" y="5200650"/>
            <a:ext cx="15036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FA30F89-8CC0-C581-81C3-872A920E0639}"/>
              </a:ext>
            </a:extLst>
          </p:cNvPr>
          <p:cNvCxnSpPr>
            <a:cxnSpLocks/>
          </p:cNvCxnSpPr>
          <p:nvPr/>
        </p:nvCxnSpPr>
        <p:spPr>
          <a:xfrm>
            <a:off x="6502461" y="5701268"/>
            <a:ext cx="1932421" cy="8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2DC9BF3-FDB4-1391-9470-BA08C792EE03}"/>
                  </a:ext>
                </a:extLst>
              </p:cNvPr>
              <p:cNvSpPr txBox="1"/>
              <p:nvPr/>
            </p:nvSpPr>
            <p:spPr>
              <a:xfrm>
                <a:off x="8434882" y="5558180"/>
                <a:ext cx="37590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=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-ln(0.1)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2DC9BF3-FDB4-1391-9470-BA08C792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82" y="5558180"/>
                <a:ext cx="3759022" cy="523220"/>
              </a:xfrm>
              <a:prstGeom prst="rect">
                <a:avLst/>
              </a:prstGeom>
              <a:blipFill>
                <a:blip r:embed="rId6"/>
                <a:stretch>
                  <a:fillRect l="-1010" t="-1162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74D0F471-B32B-978F-A52E-7D574532F32F}"/>
              </a:ext>
            </a:extLst>
          </p:cNvPr>
          <p:cNvSpPr/>
          <p:nvPr/>
        </p:nvSpPr>
        <p:spPr>
          <a:xfrm>
            <a:off x="8092440" y="4229100"/>
            <a:ext cx="58293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AF5D287-B987-5602-9820-BF5ABF63CAD9}"/>
              </a:ext>
            </a:extLst>
          </p:cNvPr>
          <p:cNvSpPr/>
          <p:nvPr/>
        </p:nvSpPr>
        <p:spPr>
          <a:xfrm>
            <a:off x="5919531" y="5852226"/>
            <a:ext cx="58293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B8A798-D379-1F36-ED05-E497FD93E6EA}"/>
                  </a:ext>
                </a:extLst>
              </p:cNvPr>
              <p:cNvSpPr txBox="1"/>
              <p:nvPr/>
            </p:nvSpPr>
            <p:spPr>
              <a:xfrm>
                <a:off x="5932333" y="3947007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1" lang="en-US" altLang="zh-CN" dirty="0"/>
                  <a:t>: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B8A798-D379-1F36-ED05-E497FD93E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33" y="3947007"/>
                <a:ext cx="386644" cy="369332"/>
              </a:xfrm>
              <a:prstGeom prst="rect">
                <a:avLst/>
              </a:prstGeom>
              <a:blipFill>
                <a:blip r:embed="rId7"/>
                <a:stretch>
                  <a:fillRect t="-6667" r="-1290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886FD-4B74-D24C-A98D-EE3340A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ANN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92C0C-F709-9C43-9FED-19FE6971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54" y="2307316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altLang="en-US" sz="2000" dirty="0"/>
              <a:t>The study of artificial neural networks was inspired by attempts to simulate biological neural systems</a:t>
            </a:r>
            <a:r>
              <a:rPr lang="zh-CN" altLang="en-US" sz="2000" dirty="0"/>
              <a:t> </a:t>
            </a:r>
            <a:r>
              <a:rPr lang="en-US" altLang="zh-CN" sz="2000" dirty="0"/>
              <a:t>(e. g.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brain)</a:t>
            </a:r>
            <a:r>
              <a:rPr lang="en-US" altLang="en-US" sz="2000" dirty="0"/>
              <a:t>.</a:t>
            </a:r>
          </a:p>
          <a:p>
            <a:pPr algn="just"/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structural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functional</a:t>
            </a:r>
            <a:r>
              <a:rPr lang="zh-CN" altLang="en-US" sz="2000" dirty="0"/>
              <a:t> </a:t>
            </a:r>
            <a:r>
              <a:rPr lang="en-US" altLang="zh-CN" sz="2000" dirty="0"/>
              <a:t>unit: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nerve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cells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called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neurons</a:t>
            </a:r>
          </a:p>
          <a:p>
            <a:pPr algn="just"/>
            <a:r>
              <a:rPr lang="en-US" altLang="zh-CN" sz="2000" dirty="0"/>
              <a:t>Work</a:t>
            </a:r>
            <a:r>
              <a:rPr lang="zh-CN" altLang="en-US" sz="2000" dirty="0"/>
              <a:t> </a:t>
            </a:r>
            <a:r>
              <a:rPr lang="en-US" altLang="zh-CN" sz="2000" dirty="0"/>
              <a:t>Mechanism</a:t>
            </a:r>
          </a:p>
          <a:p>
            <a:pPr lvl="1" algn="just"/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neurons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linked</a:t>
            </a:r>
            <a:r>
              <a:rPr lang="zh-CN" altLang="en-US" sz="1800" dirty="0"/>
              <a:t> </a:t>
            </a:r>
            <a:r>
              <a:rPr lang="en-US" altLang="zh-CN" sz="1800" dirty="0"/>
              <a:t>together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dirty="0"/>
              <a:t>axons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zh-CN" altLang="en-US" sz="1800" dirty="0"/>
              <a:t>轴突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en-US" sz="1800" dirty="0"/>
              <a:t>dendrite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zh-CN" altLang="en-US" sz="1800" dirty="0"/>
              <a:t>树突</a:t>
            </a:r>
            <a:r>
              <a:rPr lang="en-US" altLang="zh-CN" sz="1800" dirty="0"/>
              <a:t>)</a:t>
            </a:r>
          </a:p>
          <a:p>
            <a:pPr lvl="1" algn="just"/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neuron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excited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stimulation,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sends</a:t>
            </a:r>
            <a:r>
              <a:rPr lang="zh-CN" altLang="en-US" sz="1800" dirty="0"/>
              <a:t> </a:t>
            </a:r>
            <a:r>
              <a:rPr lang="en-US" altLang="zh-CN" sz="1800" dirty="0"/>
              <a:t>chemicals to the connected neurons, thereby changing the potential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zh-CN" altLang="en-US" sz="1800" dirty="0"/>
              <a:t>电位</a:t>
            </a:r>
            <a:r>
              <a:rPr lang="en-US" altLang="zh-CN" sz="1800" dirty="0"/>
              <a:t>) within these neurons.</a:t>
            </a:r>
          </a:p>
          <a:p>
            <a:pPr lvl="1" algn="just"/>
            <a:r>
              <a:rPr lang="en-US" altLang="zh-CN" sz="1800" dirty="0"/>
              <a:t>If the potential (</a:t>
            </a:r>
            <a:r>
              <a:rPr lang="zh-CN" altLang="en-US" sz="1800" dirty="0"/>
              <a:t>电位</a:t>
            </a:r>
            <a:r>
              <a:rPr lang="en-US" altLang="zh-CN" sz="1800" dirty="0"/>
              <a:t>) of a neuron exceeds 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“threshold”,</a:t>
            </a:r>
            <a:r>
              <a:rPr lang="zh-CN" altLang="en-US" sz="1800" dirty="0"/>
              <a:t> </a:t>
            </a:r>
            <a:r>
              <a:rPr lang="en-US" altLang="zh-CN" sz="1800" dirty="0"/>
              <a:t>then it is activated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send</a:t>
            </a:r>
            <a:r>
              <a:rPr lang="zh-CN" altLang="en-US" sz="1800" dirty="0"/>
              <a:t> </a:t>
            </a:r>
            <a:r>
              <a:rPr lang="en-US" altLang="zh-CN" sz="1800" dirty="0"/>
              <a:t>chemicals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other</a:t>
            </a:r>
            <a:r>
              <a:rPr lang="zh-CN" altLang="en-US" sz="1800" dirty="0"/>
              <a:t> </a:t>
            </a:r>
            <a:r>
              <a:rPr lang="en-US" altLang="zh-CN" sz="1800" dirty="0"/>
              <a:t>neurons.</a:t>
            </a:r>
            <a:r>
              <a:rPr lang="zh-CN" altLang="en-US" sz="1800" dirty="0"/>
              <a:t> </a:t>
            </a:r>
            <a:endParaRPr lang="en-US" altLang="en-US" sz="2000" dirty="0"/>
          </a:p>
          <a:p>
            <a:pPr algn="just"/>
            <a:endParaRPr lang="en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A4632-40AF-B348-8BB1-66D86D17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71" y="5347168"/>
            <a:ext cx="2363635" cy="1510832"/>
          </a:xfrm>
          <a:prstGeom prst="rect">
            <a:avLst/>
          </a:prstGeom>
        </p:spPr>
      </p:pic>
      <p:pic>
        <p:nvPicPr>
          <p:cNvPr id="8" name="Picture 2" descr="“neurons”的图片搜索结果">
            <a:extLst>
              <a:ext uri="{FF2B5EF4-FFF2-40B4-BE49-F238E27FC236}">
                <a16:creationId xmlns:a16="http://schemas.microsoft.com/office/drawing/2014/main" id="{68859C63-7B8F-1145-BFAE-488BFE49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1" y="5401485"/>
            <a:ext cx="2258864" cy="14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5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Gradient Descent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 dirty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1" lang="is-I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||</m:t>
                                </m:r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||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+</a:t>
                </a:r>
                <a:r>
                  <a:rPr kumimoji="1" lang="mr-IN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altLang="zh-CN" i="1" dirty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 dirty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mr-IN" altLang="zh-CN" i="1" dirty="0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mr-IN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323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Chain Rule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Chain rule: to find the derivative of a composite function</a:t>
            </a:r>
          </a:p>
          <a:p>
            <a:r>
              <a:rPr lang="en-US" altLang="zh-CN" dirty="0"/>
              <a:t>If h(x)=f(g(x))</a:t>
            </a:r>
            <a:r>
              <a:rPr lang="zh-CN" altLang="en-US" dirty="0"/>
              <a:t>，</a:t>
            </a:r>
            <a:r>
              <a:rPr lang="en-US" altLang="zh-CN" dirty="0"/>
              <a:t>then h’ (x)=f’(g(x))g’(x)</a:t>
            </a:r>
          </a:p>
          <a:p>
            <a:r>
              <a:rPr lang="en-US" altLang="zh-CN" dirty="0"/>
              <a:t>E.g.:</a:t>
            </a:r>
            <a:r>
              <a:rPr lang="zh-CN" altLang="en-US" dirty="0"/>
              <a:t> </a:t>
            </a:r>
            <a:r>
              <a:rPr lang="en-US" altLang="zh-CN" dirty="0"/>
              <a:t>f(x)=2x+2</a:t>
            </a:r>
            <a:r>
              <a:rPr lang="zh-CN" altLang="en-US" dirty="0"/>
              <a:t>，</a:t>
            </a:r>
            <a:r>
              <a:rPr lang="en-US" altLang="zh-CN" dirty="0"/>
              <a:t>g(x)=3x+3</a:t>
            </a:r>
            <a:r>
              <a:rPr lang="zh-CN" altLang="en-US" dirty="0"/>
              <a:t>，</a:t>
            </a:r>
            <a:r>
              <a:rPr lang="en-US" altLang="zh-CN" dirty="0"/>
              <a:t>g(f(x))</a:t>
            </a:r>
            <a:r>
              <a:rPr lang="zh-CN" altLang="en-US" dirty="0"/>
              <a:t> </a:t>
            </a:r>
            <a:r>
              <a:rPr lang="en-US" altLang="zh-CN" dirty="0"/>
              <a:t>is a composite function,</a:t>
            </a:r>
            <a:r>
              <a:rPr lang="zh-CN" altLang="en-US" dirty="0"/>
              <a:t> </a:t>
            </a:r>
            <a:r>
              <a:rPr lang="en-US" altLang="zh-CN" dirty="0"/>
              <a:t>g′(f(x))=6</a:t>
            </a:r>
          </a:p>
        </p:txBody>
      </p:sp>
    </p:spTree>
    <p:extLst>
      <p:ext uri="{BB962C8B-B14F-4D97-AF65-F5344CB8AC3E}">
        <p14:creationId xmlns:p14="http://schemas.microsoft.com/office/powerpoint/2010/main" val="96967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E25C8-D736-1E43-AE7E-D55DFD3B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78" y="872898"/>
            <a:ext cx="8942590" cy="706964"/>
          </a:xfrm>
        </p:spPr>
        <p:txBody>
          <a:bodyPr/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One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Inference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Process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9EC3-587D-184C-A8AC-3179E0DB9D4F}"/>
                  </a:ext>
                </a:extLst>
              </p:cNvPr>
              <p:cNvSpPr txBox="1"/>
              <p:nvPr/>
            </p:nvSpPr>
            <p:spPr>
              <a:xfrm>
                <a:off x="-87967" y="2896744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9EC3-587D-184C-A8AC-3179E0DB9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967" y="2896744"/>
                <a:ext cx="5669565" cy="38081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76CDD8-BFFF-724E-B023-88E7BCD50962}"/>
                  </a:ext>
                </a:extLst>
              </p:cNvPr>
              <p:cNvSpPr/>
              <p:nvPr/>
            </p:nvSpPr>
            <p:spPr>
              <a:xfrm>
                <a:off x="35625" y="3571015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76CDD8-BFFF-724E-B023-88E7BCD50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5" y="3571015"/>
                <a:ext cx="2728503" cy="871264"/>
              </a:xfrm>
              <a:prstGeom prst="rect">
                <a:avLst/>
              </a:prstGeom>
              <a:blipFill>
                <a:blip r:embed="rId4"/>
                <a:stretch>
                  <a:fillRect l="-2315" t="-91549" b="-14647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2D026A1-8635-DE4F-925D-6CFA36B0A8F0}"/>
              </a:ext>
            </a:extLst>
          </p:cNvPr>
          <p:cNvCxnSpPr/>
          <p:nvPr/>
        </p:nvCxnSpPr>
        <p:spPr>
          <a:xfrm flipV="1">
            <a:off x="593766" y="3147361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0A2D53-80CF-0B4C-BC5E-B1818E2038F9}"/>
                  </a:ext>
                </a:extLst>
              </p:cNvPr>
              <p:cNvSpPr/>
              <p:nvPr/>
            </p:nvSpPr>
            <p:spPr>
              <a:xfrm>
                <a:off x="1030809" y="2291589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0A2D53-80CF-0B4C-BC5E-B1818E203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09" y="2291589"/>
                <a:ext cx="1607235" cy="479618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02CA52-7787-964C-844D-25D5C911A8C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55633" y="2771207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FBB361C-A1D8-B44C-891A-E12B45E93D7A}"/>
                  </a:ext>
                </a:extLst>
              </p:cNvPr>
              <p:cNvSpPr/>
              <p:nvPr/>
            </p:nvSpPr>
            <p:spPr>
              <a:xfrm>
                <a:off x="1676576" y="4651778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FBB361C-A1D8-B44C-891A-E12B45E93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576" y="4651778"/>
                <a:ext cx="2728504" cy="902555"/>
              </a:xfrm>
              <a:prstGeom prst="rect">
                <a:avLst/>
              </a:prstGeom>
              <a:blipFill>
                <a:blip r:embed="rId6"/>
                <a:stretch>
                  <a:fillRect l="-2304" t="-8904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92CC288-30DA-094D-804F-E9F26D49BF19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362364" y="3132076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5213BD6-D138-7D4B-BC14-D9CAE6BFE3F9}"/>
                  </a:ext>
                </a:extLst>
              </p:cNvPr>
              <p:cNvSpPr/>
              <p:nvPr/>
            </p:nvSpPr>
            <p:spPr>
              <a:xfrm>
                <a:off x="2839492" y="2289293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5213BD6-D138-7D4B-BC14-D9CAE6BFE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492" y="2289293"/>
                <a:ext cx="1619802" cy="45076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5724140-9E19-6E42-ABB0-9EFC09BF557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90039" y="2740057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45032B1-7999-424A-88AB-ECEA13F37CFD}"/>
                  </a:ext>
                </a:extLst>
              </p:cNvPr>
              <p:cNvSpPr/>
              <p:nvPr/>
            </p:nvSpPr>
            <p:spPr>
              <a:xfrm>
                <a:off x="3791362" y="5825516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45032B1-7999-424A-88AB-ECEA13F37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362" y="5825516"/>
                <a:ext cx="2749663" cy="871201"/>
              </a:xfrm>
              <a:prstGeom prst="rect">
                <a:avLst/>
              </a:prstGeom>
              <a:blipFill>
                <a:blip r:embed="rId8"/>
                <a:stretch>
                  <a:fillRect l="-2294" t="-92857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C82181F-A720-4F4F-B8DC-9938E1AD82C9}"/>
              </a:ext>
            </a:extLst>
          </p:cNvPr>
          <p:cNvCxnSpPr/>
          <p:nvPr/>
        </p:nvCxnSpPr>
        <p:spPr>
          <a:xfrm flipH="1" flipV="1">
            <a:off x="3728852" y="3147361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3E9561-DD18-4642-81FF-B3E5CE021069}"/>
                  </a:ext>
                </a:extLst>
              </p:cNvPr>
              <p:cNvSpPr/>
              <p:nvPr/>
            </p:nvSpPr>
            <p:spPr>
              <a:xfrm>
                <a:off x="4625326" y="2279953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3E9561-DD18-4642-81FF-B3E5CE021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326" y="2279953"/>
                <a:ext cx="2191113" cy="5068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5523EF6-2EB1-DD43-A639-4642B21312C9}"/>
              </a:ext>
            </a:extLst>
          </p:cNvPr>
          <p:cNvCxnSpPr>
            <a:stCxn id="16" idx="2"/>
          </p:cNvCxnSpPr>
          <p:nvPr/>
        </p:nvCxnSpPr>
        <p:spPr>
          <a:xfrm flipH="1">
            <a:off x="4446728" y="2786823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8DA96AF-F5D9-8C44-A5FF-7B6698DA3BBE}"/>
              </a:ext>
            </a:extLst>
          </p:cNvPr>
          <p:cNvSpPr txBox="1"/>
          <p:nvPr/>
        </p:nvSpPr>
        <p:spPr>
          <a:xfrm>
            <a:off x="225631" y="5861141"/>
            <a:ext cx="34174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Superscript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</a:t>
            </a:r>
            <a:r>
              <a:rPr kumimoji="1" lang="zh-CN" altLang="en-US" dirty="0">
                <a:solidFill>
                  <a:srgbClr val="FF0000"/>
                </a:solidFill>
              </a:rPr>
              <a:t>：</a:t>
            </a:r>
            <a:r>
              <a:rPr kumimoji="1" lang="en-US" altLang="zh-CN" dirty="0">
                <a:solidFill>
                  <a:srgbClr val="FF0000"/>
                </a:solidFill>
              </a:rPr>
              <a:t>layer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index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28465E-1B68-9240-957A-5EFD35244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5124" y="2786823"/>
            <a:ext cx="4899545" cy="26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7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Derivative of 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kumimoji="1" lang="en-US" altLang="zh-CN" dirty="0"/>
                  <a:t>,</a:t>
                </a:r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(3)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6" t="-1120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24447"/>
                <a:ext cx="4227844" cy="3416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 smtClean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24447"/>
                <a:ext cx="4227844" cy="3416300"/>
              </a:xfrm>
              <a:blipFill>
                <a:blip r:embed="rId3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11732899-3978-49D9-88DE-A11D3B3B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4575002"/>
            <a:ext cx="3307864" cy="181252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9FEE56A-1318-45CC-A5A7-71B502F280F0}"/>
              </a:ext>
            </a:extLst>
          </p:cNvPr>
          <p:cNvCxnSpPr>
            <a:cxnSpLocks/>
          </p:cNvCxnSpPr>
          <p:nvPr/>
        </p:nvCxnSpPr>
        <p:spPr>
          <a:xfrm>
            <a:off x="1801504" y="3132075"/>
            <a:ext cx="2016116" cy="144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415801E-1905-4614-B12A-DD96D4094F7D}"/>
              </a:ext>
            </a:extLst>
          </p:cNvPr>
          <p:cNvCxnSpPr>
            <a:cxnSpLocks/>
          </p:cNvCxnSpPr>
          <p:nvPr/>
        </p:nvCxnSpPr>
        <p:spPr>
          <a:xfrm>
            <a:off x="1801504" y="3654989"/>
            <a:ext cx="2016116" cy="10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3E0363-BBB7-89C2-8ABA-9AB3A17D5434}"/>
                  </a:ext>
                </a:extLst>
              </p:cNvPr>
              <p:cNvSpPr txBox="1"/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3E0363-BBB7-89C2-8ABA-9AB3A17D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910EA18-4505-C345-2CDC-5A868635ED67}"/>
                  </a:ext>
                </a:extLst>
              </p:cNvPr>
              <p:cNvSpPr/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910EA18-4505-C345-2CDC-5A868635E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blipFill>
                <a:blip r:embed="rId6"/>
                <a:stretch>
                  <a:fillRect l="-2304" t="-94286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C0C80E2-0972-D352-1C82-DCD131488EFC}"/>
              </a:ext>
            </a:extLst>
          </p:cNvPr>
          <p:cNvCxnSpPr/>
          <p:nvPr/>
        </p:nvCxnSpPr>
        <p:spPr>
          <a:xfrm flipV="1">
            <a:off x="5791625" y="3240410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3B2495B-EDDD-706F-D82A-9250A86EC613}"/>
                  </a:ext>
                </a:extLst>
              </p:cNvPr>
              <p:cNvSpPr/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3B2495B-EDDD-706F-D82A-9250A86EC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566F3AF-ED12-E17B-B005-DD7F73D29D0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853492" y="2864256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67538B9-2DD8-62C6-607F-1A7523F951E1}"/>
                  </a:ext>
                </a:extLst>
              </p:cNvPr>
              <p:cNvSpPr/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67538B9-2DD8-62C6-607F-1A7523F95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blipFill>
                <a:blip r:embed="rId8"/>
                <a:stretch>
                  <a:fillRect l="-2304" t="-8767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92BE399-3C2B-5E13-EABA-A23E26F7DA88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7560223" y="3225125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5773333-D4DD-EAFB-5C35-11A0155BDF4B}"/>
                  </a:ext>
                </a:extLst>
              </p:cNvPr>
              <p:cNvSpPr/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5773333-D4DD-EAFB-5C35-11A0155BD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0F3E6EB-A21D-BCEC-7625-0B35AAB581B6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8287898" y="2833106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11E2D75-4FA4-C41E-BB50-EEDE35A692C5}"/>
                  </a:ext>
                </a:extLst>
              </p:cNvPr>
              <p:cNvSpPr/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11E2D75-4FA4-C41E-BB50-EEDE35A69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blipFill>
                <a:blip r:embed="rId10"/>
                <a:stretch>
                  <a:fillRect l="-2294" t="-91549" b="-1450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4403AB4-F8D6-3BEB-89C7-CADD25F37C1F}"/>
              </a:ext>
            </a:extLst>
          </p:cNvPr>
          <p:cNvCxnSpPr/>
          <p:nvPr/>
        </p:nvCxnSpPr>
        <p:spPr>
          <a:xfrm flipH="1" flipV="1">
            <a:off x="8926711" y="3240410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58B593A-E956-AFDA-157B-24EFE995DDB2}"/>
                  </a:ext>
                </a:extLst>
              </p:cNvPr>
              <p:cNvSpPr/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58B593A-E956-AFDA-157B-24EFE995D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B72C95E-C889-7A89-1D66-46F8BB5AC08B}"/>
              </a:ext>
            </a:extLst>
          </p:cNvPr>
          <p:cNvCxnSpPr>
            <a:stCxn id="33" idx="2"/>
          </p:cNvCxnSpPr>
          <p:nvPr/>
        </p:nvCxnSpPr>
        <p:spPr>
          <a:xfrm flipH="1">
            <a:off x="9644587" y="2879872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1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Derivative of 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kumimoji="1" lang="en-US" altLang="zh-CN" dirty="0"/>
                  <a:t>,</a:t>
                </a:r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(3)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26" t="-10526" b="-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24447"/>
                <a:ext cx="4227844" cy="3416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 smtClean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24447"/>
                <a:ext cx="4227844" cy="34163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2185062" y="2624447"/>
            <a:ext cx="1246909" cy="522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137556" y="3302141"/>
            <a:ext cx="1246909" cy="450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/>
          <p:cNvCxnSpPr>
            <a:stCxn id="19" idx="2"/>
            <a:endCxn id="25" idx="0"/>
          </p:cNvCxnSpPr>
          <p:nvPr/>
        </p:nvCxnSpPr>
        <p:spPr>
          <a:xfrm>
            <a:off x="2808517" y="3147361"/>
            <a:ext cx="408511" cy="146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25" idx="0"/>
          </p:cNvCxnSpPr>
          <p:nvPr/>
        </p:nvCxnSpPr>
        <p:spPr>
          <a:xfrm>
            <a:off x="2761011" y="3752603"/>
            <a:ext cx="456017" cy="8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610562" y="4612110"/>
                <a:ext cx="3212931" cy="5691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Let</a:t>
                </a:r>
                <a:r>
                  <a:rPr kumimoji="1" lang="zh-CN" alt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(3)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562" y="4612110"/>
                <a:ext cx="3212931" cy="569130"/>
              </a:xfrm>
              <a:prstGeom prst="rect">
                <a:avLst/>
              </a:prstGeom>
              <a:blipFill>
                <a:blip r:embed="rId11"/>
                <a:stretch>
                  <a:fillRect l="-156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449292-F9A8-AAA5-B8B6-4A3F44F26499}"/>
                  </a:ext>
                </a:extLst>
              </p:cNvPr>
              <p:cNvSpPr txBox="1"/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449292-F9A8-AAA5-B8B6-4A3F44F2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blipFill>
                <a:blip r:embed="rId1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7220B92-97FC-0F04-F582-D4DB559F6D1C}"/>
                  </a:ext>
                </a:extLst>
              </p:cNvPr>
              <p:cNvSpPr/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7220B92-97FC-0F04-F582-D4DB559F6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blipFill>
                <a:blip r:embed="rId2"/>
                <a:stretch>
                  <a:fillRect l="-2304" t="-94286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7AFE33B-0AFD-3A16-C92F-EFA00C6FE7FA}"/>
              </a:ext>
            </a:extLst>
          </p:cNvPr>
          <p:cNvCxnSpPr/>
          <p:nvPr/>
        </p:nvCxnSpPr>
        <p:spPr>
          <a:xfrm flipV="1">
            <a:off x="5791625" y="3240410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389A229-CEA9-2EE2-AB57-3EBF3827E1F5}"/>
                  </a:ext>
                </a:extLst>
              </p:cNvPr>
              <p:cNvSpPr/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389A229-CEA9-2EE2-AB57-3EBF3827E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42BA75A-5627-E2F1-14AF-AABE53D11C37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853492" y="2864256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346C88D-2B4A-D482-BE0D-631C7B24F9FB}"/>
                  </a:ext>
                </a:extLst>
              </p:cNvPr>
              <p:cNvSpPr/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346C88D-2B4A-D482-BE0D-631C7B24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blipFill>
                <a:blip r:embed="rId13"/>
                <a:stretch>
                  <a:fillRect l="-2304" t="-8767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1C4A5AD-DE9E-3664-BCF7-FC2A3E391610}"/>
              </a:ext>
            </a:extLst>
          </p:cNvPr>
          <p:cNvCxnSpPr>
            <a:stCxn id="30" idx="0"/>
          </p:cNvCxnSpPr>
          <p:nvPr/>
        </p:nvCxnSpPr>
        <p:spPr>
          <a:xfrm flipH="1" flipV="1">
            <a:off x="7560223" y="3225125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F312771-5712-8D29-B86F-C707DBB002AA}"/>
                  </a:ext>
                </a:extLst>
              </p:cNvPr>
              <p:cNvSpPr/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F312771-5712-8D29-B86F-C707DBB00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6C8E96F-2037-32F6-353B-EC17D580337C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287898" y="2833106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980C67-0F37-60AC-71DB-BDF63F824358}"/>
                  </a:ext>
                </a:extLst>
              </p:cNvPr>
              <p:cNvSpPr/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980C67-0F37-60AC-71DB-BDF63F824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blipFill>
                <a:blip r:embed="rId15"/>
                <a:stretch>
                  <a:fillRect l="-2294" t="-91549" b="-1450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0DC21AF-0208-D358-8034-207C3B0E1CF2}"/>
              </a:ext>
            </a:extLst>
          </p:cNvPr>
          <p:cNvCxnSpPr/>
          <p:nvPr/>
        </p:nvCxnSpPr>
        <p:spPr>
          <a:xfrm flipH="1" flipV="1">
            <a:off x="8926711" y="3240410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2939AAB-257E-DCC3-F82A-62FD218AC178}"/>
                  </a:ext>
                </a:extLst>
              </p:cNvPr>
              <p:cNvSpPr/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2939AAB-257E-DCC3-F82A-62FD218AC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7C3ABB12-4164-7621-8B3A-DBB7BFBEC220}"/>
              </a:ext>
            </a:extLst>
          </p:cNvPr>
          <p:cNvCxnSpPr>
            <a:stCxn id="36" idx="2"/>
          </p:cNvCxnSpPr>
          <p:nvPr/>
        </p:nvCxnSpPr>
        <p:spPr>
          <a:xfrm flipH="1">
            <a:off x="9644587" y="2879872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Derivative of 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,</a:t>
                </a:r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6" t="-1120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6953" y="2529102"/>
                <a:ext cx="4863201" cy="3416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 smtClean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53" y="2529102"/>
                <a:ext cx="4863201" cy="3416300"/>
              </a:xfrm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CD54E71B-7091-4B3E-9A04-6476210B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3" y="4363945"/>
            <a:ext cx="3724169" cy="204064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1EEFA20-1D18-469C-A278-2836ED5586EB}"/>
              </a:ext>
            </a:extLst>
          </p:cNvPr>
          <p:cNvCxnSpPr/>
          <p:nvPr/>
        </p:nvCxnSpPr>
        <p:spPr>
          <a:xfrm>
            <a:off x="1405719" y="3016332"/>
            <a:ext cx="1160060" cy="150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7A8329E-A7FF-4C3D-9E15-EA03584C743E}"/>
              </a:ext>
            </a:extLst>
          </p:cNvPr>
          <p:cNvCxnSpPr/>
          <p:nvPr/>
        </p:nvCxnSpPr>
        <p:spPr>
          <a:xfrm>
            <a:off x="1344304" y="3623481"/>
            <a:ext cx="1670692" cy="81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71D34A-4F6F-DAF5-CF6B-EA781F74B0BE}"/>
                  </a:ext>
                </a:extLst>
              </p:cNvPr>
              <p:cNvSpPr txBox="1"/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71D34A-4F6F-DAF5-CF6B-EA781F74B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DC413BD-06A1-11D8-DAF1-5C5369FB82A5}"/>
                  </a:ext>
                </a:extLst>
              </p:cNvPr>
              <p:cNvSpPr/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DC413BD-06A1-11D8-DAF1-5C5369FB8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blipFill>
                <a:blip r:embed="rId6"/>
                <a:stretch>
                  <a:fillRect l="-2304" t="-94286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39CE16D-B3EA-8297-BA0E-D88D2CB7ECF5}"/>
              </a:ext>
            </a:extLst>
          </p:cNvPr>
          <p:cNvCxnSpPr/>
          <p:nvPr/>
        </p:nvCxnSpPr>
        <p:spPr>
          <a:xfrm flipV="1">
            <a:off x="5791625" y="3240410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77C5358-A900-D4BB-2B0C-1EBB097BF98D}"/>
                  </a:ext>
                </a:extLst>
              </p:cNvPr>
              <p:cNvSpPr/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77C5358-A900-D4BB-2B0C-1EBB097BF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6EF8C1C-DD8C-318B-669A-5B487559C6D3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6853492" y="2864256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611AD51-EF00-41AF-B275-9C4324013BD8}"/>
                  </a:ext>
                </a:extLst>
              </p:cNvPr>
              <p:cNvSpPr/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611AD51-EF00-41AF-B275-9C4324013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blipFill>
                <a:blip r:embed="rId8"/>
                <a:stretch>
                  <a:fillRect l="-2304" t="-8767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8261E18-785A-F49F-6528-36710FA5D665}"/>
              </a:ext>
            </a:extLst>
          </p:cNvPr>
          <p:cNvCxnSpPr>
            <a:stCxn id="27" idx="0"/>
          </p:cNvCxnSpPr>
          <p:nvPr/>
        </p:nvCxnSpPr>
        <p:spPr>
          <a:xfrm flipH="1" flipV="1">
            <a:off x="7560223" y="3225125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3A5342-564D-3A37-EE27-37A319809E7C}"/>
                  </a:ext>
                </a:extLst>
              </p:cNvPr>
              <p:cNvSpPr/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3A5342-564D-3A37-EE27-37A319809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CC02316-5D6E-5F5C-A18B-A83FED5B59EB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8287898" y="2833106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E3D05A-987A-CECC-CAA6-6C26D2A49A80}"/>
                  </a:ext>
                </a:extLst>
              </p:cNvPr>
              <p:cNvSpPr/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E3D05A-987A-CECC-CAA6-6C26D2A49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blipFill>
                <a:blip r:embed="rId10"/>
                <a:stretch>
                  <a:fillRect l="-2294" t="-91549" b="-1450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9905047-26E1-090F-B8CE-B04895713607}"/>
              </a:ext>
            </a:extLst>
          </p:cNvPr>
          <p:cNvCxnSpPr/>
          <p:nvPr/>
        </p:nvCxnSpPr>
        <p:spPr>
          <a:xfrm flipH="1" flipV="1">
            <a:off x="8926711" y="3240410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8F68DE7-CDE4-1D01-0B60-174BBC660B83}"/>
                  </a:ext>
                </a:extLst>
              </p:cNvPr>
              <p:cNvSpPr/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8F68DE7-CDE4-1D01-0B60-174BBC660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EEECFB3-57D7-A06B-75C8-13E4881AB583}"/>
              </a:ext>
            </a:extLst>
          </p:cNvPr>
          <p:cNvCxnSpPr>
            <a:stCxn id="33" idx="2"/>
          </p:cNvCxnSpPr>
          <p:nvPr/>
        </p:nvCxnSpPr>
        <p:spPr>
          <a:xfrm flipH="1">
            <a:off x="9644587" y="2879872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5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Derivative of 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kumimoji="1" lang="en-US" altLang="zh-CN" dirty="0"/>
                  <a:t>,</a:t>
                </a:r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(2)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26" t="-10526" b="-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6953" y="2529102"/>
                <a:ext cx="4863201" cy="3416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 smtClean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53" y="2529102"/>
                <a:ext cx="4863201" cy="3416300"/>
              </a:xfrm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1686564" y="2564759"/>
            <a:ext cx="2265839" cy="522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610546" y="3221292"/>
            <a:ext cx="2265839" cy="4504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00050" y="4647803"/>
                <a:ext cx="4701472" cy="5691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Let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(2)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altLang="zh-CN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647803"/>
                <a:ext cx="4701472" cy="569130"/>
              </a:xfrm>
              <a:prstGeom prst="rect">
                <a:avLst/>
              </a:prstGeom>
              <a:blipFill>
                <a:blip r:embed="rId4"/>
                <a:stretch>
                  <a:fillRect l="-107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>
            <a:endCxn id="25" idx="0"/>
          </p:cNvCxnSpPr>
          <p:nvPr/>
        </p:nvCxnSpPr>
        <p:spPr>
          <a:xfrm flipH="1">
            <a:off x="2750786" y="3104724"/>
            <a:ext cx="577120" cy="154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4" idx="2"/>
            <a:endCxn id="25" idx="0"/>
          </p:cNvCxnSpPr>
          <p:nvPr/>
        </p:nvCxnSpPr>
        <p:spPr>
          <a:xfrm>
            <a:off x="2743466" y="3671755"/>
            <a:ext cx="7320" cy="97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2EA722-DCF6-87C4-64A8-F92376B26C3A}"/>
                  </a:ext>
                </a:extLst>
              </p:cNvPr>
              <p:cNvSpPr txBox="1"/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2EA722-DCF6-87C4-64A8-F92376B26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2" y="2989793"/>
                <a:ext cx="5669565" cy="38081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E36D0AD-7BEB-DF79-5C08-E877A2E65410}"/>
                  </a:ext>
                </a:extLst>
              </p:cNvPr>
              <p:cNvSpPr/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E36D0AD-7BEB-DF79-5C08-E877A2E65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84" y="3664064"/>
                <a:ext cx="2728503" cy="871264"/>
              </a:xfrm>
              <a:prstGeom prst="rect">
                <a:avLst/>
              </a:prstGeom>
              <a:blipFill>
                <a:blip r:embed="rId6"/>
                <a:stretch>
                  <a:fillRect l="-2304" t="-94286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47C7073-2153-7106-2D7C-8ADA3CA08D55}"/>
              </a:ext>
            </a:extLst>
          </p:cNvPr>
          <p:cNvCxnSpPr/>
          <p:nvPr/>
        </p:nvCxnSpPr>
        <p:spPr>
          <a:xfrm flipV="1">
            <a:off x="5791625" y="3240410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0F7319F-65BA-DC77-A5D7-30A0D1FAE8A3}"/>
                  </a:ext>
                </a:extLst>
              </p:cNvPr>
              <p:cNvSpPr/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0F7319F-65BA-DC77-A5D7-30A0D1FAE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68" y="2384638"/>
                <a:ext cx="1607235" cy="479618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8F6906B-8B6A-F0C8-788E-2DE49C631F4E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853492" y="2864256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0BF823A-3028-6E2A-707D-EBF9F298528F}"/>
                  </a:ext>
                </a:extLst>
              </p:cNvPr>
              <p:cNvSpPr/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0BF823A-3028-6E2A-707D-EBF9F2985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35" y="4744827"/>
                <a:ext cx="2728504" cy="902555"/>
              </a:xfrm>
              <a:prstGeom prst="rect">
                <a:avLst/>
              </a:prstGeom>
              <a:blipFill>
                <a:blip r:embed="rId8"/>
                <a:stretch>
                  <a:fillRect l="-2304" t="-8767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BBC1CEF-C642-C07F-0E39-C7D1B4465830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7560223" y="3225125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BF34780-FAAF-D84F-149B-9D3F133F3725}"/>
                  </a:ext>
                </a:extLst>
              </p:cNvPr>
              <p:cNvSpPr/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BF34780-FAAF-D84F-149B-9D3F133F3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351" y="2382342"/>
                <a:ext cx="1619802" cy="450764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C1BDCED-2382-719D-8982-162D8E35E8B7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8287898" y="2833106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E1F2E20-9354-B226-3E40-ABAA21EDD8D9}"/>
                  </a:ext>
                </a:extLst>
              </p:cNvPr>
              <p:cNvSpPr/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E1F2E20-9354-B226-3E40-ABAA21EDD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221" y="5918565"/>
                <a:ext cx="2749663" cy="871201"/>
              </a:xfrm>
              <a:prstGeom prst="rect">
                <a:avLst/>
              </a:prstGeom>
              <a:blipFill>
                <a:blip r:embed="rId10"/>
                <a:stretch>
                  <a:fillRect l="-2294" t="-91549" b="-1450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07C4A7F-FD96-F556-6678-545BB79C64E2}"/>
              </a:ext>
            </a:extLst>
          </p:cNvPr>
          <p:cNvCxnSpPr/>
          <p:nvPr/>
        </p:nvCxnSpPr>
        <p:spPr>
          <a:xfrm flipH="1" flipV="1">
            <a:off x="8926711" y="3240410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251451D-FF6C-CD7D-64D6-67C23150BDB7}"/>
                  </a:ext>
                </a:extLst>
              </p:cNvPr>
              <p:cNvSpPr/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251451D-FF6C-CD7D-64D6-67C23150B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185" y="2373002"/>
                <a:ext cx="2191113" cy="506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F9BA15E-1DD4-70C2-66EA-7366BB8E1CCE}"/>
              </a:ext>
            </a:extLst>
          </p:cNvPr>
          <p:cNvCxnSpPr>
            <a:stCxn id="38" idx="2"/>
          </p:cNvCxnSpPr>
          <p:nvPr/>
        </p:nvCxnSpPr>
        <p:spPr>
          <a:xfrm flipH="1">
            <a:off x="9644587" y="2879872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8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Derivative of 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,</a:t>
                </a:r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6" t="-1120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84063" y="2529102"/>
                <a:ext cx="5248352" cy="3416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 smtClean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 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</m:den>
                    </m:f>
                  </m:oMath>
                </a14:m>
                <a:r>
                  <a:rPr lang="mr-I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063" y="2529102"/>
                <a:ext cx="5248352" cy="3416300"/>
              </a:xfrm>
              <a:blipFill>
                <a:blip r:embed="rId3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CD54E71B-7091-4B3E-9A04-6476210B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27" y="4237252"/>
            <a:ext cx="3724169" cy="204064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4C4BE3A-C968-4559-8715-AE352D37BD43}"/>
              </a:ext>
            </a:extLst>
          </p:cNvPr>
          <p:cNvCxnSpPr>
            <a:cxnSpLocks/>
          </p:cNvCxnSpPr>
          <p:nvPr/>
        </p:nvCxnSpPr>
        <p:spPr>
          <a:xfrm>
            <a:off x="1357952" y="3016332"/>
            <a:ext cx="634621" cy="148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D77E66D-3954-4B51-8643-C5F467EEC8F0}"/>
              </a:ext>
            </a:extLst>
          </p:cNvPr>
          <p:cNvCxnSpPr>
            <a:cxnSpLocks/>
          </p:cNvCxnSpPr>
          <p:nvPr/>
        </p:nvCxnSpPr>
        <p:spPr>
          <a:xfrm>
            <a:off x="1276675" y="3571015"/>
            <a:ext cx="1084388" cy="66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C233D3-205C-586C-B4B8-41156715F770}"/>
                  </a:ext>
                </a:extLst>
              </p:cNvPr>
              <p:cNvSpPr txBox="1"/>
              <p:nvPr/>
            </p:nvSpPr>
            <p:spPr>
              <a:xfrm>
                <a:off x="5429932" y="2989793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C233D3-205C-586C-B4B8-41156715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932" y="2989793"/>
                <a:ext cx="5669565" cy="38081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0D530DC-862D-146C-BB70-884F3640834D}"/>
                  </a:ext>
                </a:extLst>
              </p:cNvPr>
              <p:cNvSpPr/>
              <p:nvPr/>
            </p:nvSpPr>
            <p:spPr>
              <a:xfrm>
                <a:off x="5553524" y="3664064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0D530DC-862D-146C-BB70-884F36408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524" y="3664064"/>
                <a:ext cx="2728503" cy="871264"/>
              </a:xfrm>
              <a:prstGeom prst="rect">
                <a:avLst/>
              </a:prstGeom>
              <a:blipFill>
                <a:blip r:embed="rId6"/>
                <a:stretch>
                  <a:fillRect l="-2304" t="-94286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455DE84-CFC7-BC7E-72A2-B589CA879A7C}"/>
              </a:ext>
            </a:extLst>
          </p:cNvPr>
          <p:cNvCxnSpPr/>
          <p:nvPr/>
        </p:nvCxnSpPr>
        <p:spPr>
          <a:xfrm flipV="1">
            <a:off x="6111665" y="3240410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CF1FAD8-16AF-75C2-D737-A4B4B3D6B68A}"/>
                  </a:ext>
                </a:extLst>
              </p:cNvPr>
              <p:cNvSpPr/>
              <p:nvPr/>
            </p:nvSpPr>
            <p:spPr>
              <a:xfrm>
                <a:off x="6548708" y="2384638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CF1FAD8-16AF-75C2-D737-A4B4B3D6B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708" y="2384638"/>
                <a:ext cx="1607235" cy="479618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A114B99-BAB1-FBB9-389E-5297E8BF4C1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173532" y="2864256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1176709-FCA5-BF13-621D-3E1CD2F06AB2}"/>
                  </a:ext>
                </a:extLst>
              </p:cNvPr>
              <p:cNvSpPr/>
              <p:nvPr/>
            </p:nvSpPr>
            <p:spPr>
              <a:xfrm>
                <a:off x="7194475" y="4744827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1176709-FCA5-BF13-621D-3E1CD2F06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75" y="4744827"/>
                <a:ext cx="2728504" cy="902555"/>
              </a:xfrm>
              <a:prstGeom prst="rect">
                <a:avLst/>
              </a:prstGeom>
              <a:blipFill>
                <a:blip r:embed="rId8"/>
                <a:stretch>
                  <a:fillRect l="-2304" t="-8767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381D58A-AD0F-0237-EE1D-896D334B3805}"/>
              </a:ext>
            </a:extLst>
          </p:cNvPr>
          <p:cNvCxnSpPr>
            <a:stCxn id="27" idx="0"/>
          </p:cNvCxnSpPr>
          <p:nvPr/>
        </p:nvCxnSpPr>
        <p:spPr>
          <a:xfrm flipH="1" flipV="1">
            <a:off x="7880263" y="3225125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F9CE2C-489C-CD9E-C248-FFE092BD6B3B}"/>
                  </a:ext>
                </a:extLst>
              </p:cNvPr>
              <p:cNvSpPr/>
              <p:nvPr/>
            </p:nvSpPr>
            <p:spPr>
              <a:xfrm>
                <a:off x="8357391" y="2382342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F9CE2C-489C-CD9E-C248-FFE092BD6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391" y="2382342"/>
                <a:ext cx="1619802" cy="450764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3B82447-721D-67AA-F5EB-BD7B42234A54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8607938" y="2833106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A48BC7B-4B82-9605-D7AD-6253B9041454}"/>
                  </a:ext>
                </a:extLst>
              </p:cNvPr>
              <p:cNvSpPr/>
              <p:nvPr/>
            </p:nvSpPr>
            <p:spPr>
              <a:xfrm>
                <a:off x="9309261" y="5918565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A48BC7B-4B82-9605-D7AD-6253B9041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261" y="5918565"/>
                <a:ext cx="2749663" cy="871201"/>
              </a:xfrm>
              <a:prstGeom prst="rect">
                <a:avLst/>
              </a:prstGeom>
              <a:blipFill>
                <a:blip r:embed="rId10"/>
                <a:stretch>
                  <a:fillRect l="-2294" t="-91549" b="-1450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F087308-2F7C-D9B4-714D-D16A84AB5C74}"/>
              </a:ext>
            </a:extLst>
          </p:cNvPr>
          <p:cNvCxnSpPr/>
          <p:nvPr/>
        </p:nvCxnSpPr>
        <p:spPr>
          <a:xfrm flipH="1" flipV="1">
            <a:off x="9246751" y="3240410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E568A48-8079-21EC-4B1D-AB43231AA6BB}"/>
                  </a:ext>
                </a:extLst>
              </p:cNvPr>
              <p:cNvSpPr/>
              <p:nvPr/>
            </p:nvSpPr>
            <p:spPr>
              <a:xfrm>
                <a:off x="10143225" y="2373002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E568A48-8079-21EC-4B1D-AB43231AA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225" y="2373002"/>
                <a:ext cx="2191113" cy="506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5D395FD-D714-B393-14A9-C92014706858}"/>
              </a:ext>
            </a:extLst>
          </p:cNvPr>
          <p:cNvCxnSpPr>
            <a:stCxn id="33" idx="2"/>
          </p:cNvCxnSpPr>
          <p:nvPr/>
        </p:nvCxnSpPr>
        <p:spPr>
          <a:xfrm flipH="1">
            <a:off x="9964627" y="2879872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6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69577" cy="706964"/>
          </a:xfrm>
        </p:spPr>
        <p:txBody>
          <a:bodyPr/>
          <a:lstStyle/>
          <a:p>
            <a:r>
              <a:rPr kumimoji="1" lang="en-US" altLang="zh-CN" dirty="0"/>
              <a:t>Gradient Descent Process (BP Algorithm)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10527530" cy="34163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Font typeface="Wingdings 3" charset="2"/>
                  <a:buAutoNum type="arabicPeriod"/>
                </a:pPr>
                <a:r>
                  <a:rPr kumimoji="1" lang="en-US" altLang="zh-CN" dirty="0"/>
                  <a:t>Set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values to </a:t>
                </a:r>
                <a:r>
                  <a:rPr kumimoji="1" lang="en-US" altLang="zh-CN" dirty="0" err="1"/>
                  <a:t>max_iterations</a:t>
                </a:r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kumimoji="1" lang="en-US" altLang="zh-CN" dirty="0"/>
              </a:p>
              <a:p>
                <a:pPr>
                  <a:buClrTx/>
                  <a:buFont typeface="Wingdings 3" charset="2"/>
                  <a:buAutoNum type="arabicPeriod"/>
                </a:pPr>
                <a:r>
                  <a:rPr kumimoji="1" lang="en-US" altLang="zh-CN" dirty="0"/>
                  <a:t>Randomly generate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mr-I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pPr>
                  <a:buClrTx/>
                  <a:buFont typeface="Wingdings 3" charset="2"/>
                  <a:buAutoNum type="arabicPeriod"/>
                </a:pPr>
                <a:r>
                  <a:rPr kumimoji="1" lang="en-US" altLang="zh-CN" dirty="0"/>
                  <a:t>For t = 1 to </a:t>
                </a:r>
                <a:r>
                  <a:rPr kumimoji="1" lang="en-US" altLang="zh-CN" dirty="0" err="1"/>
                  <a:t>max_iterations</a:t>
                </a:r>
                <a:endParaRPr kumimoji="1" lang="en-US" altLang="zh-CN" dirty="0"/>
              </a:p>
              <a:p>
                <a:pPr>
                  <a:buClrTx/>
                  <a:buFont typeface="Wingdings 3" charset="2"/>
                  <a:buAutoNum type="arabicPeriod"/>
                </a:pPr>
                <a:r>
                  <a:rPr kumimoji="1" lang="en-US" altLang="zh-CN" dirty="0"/>
                  <a:t>        Calculate the derivatives: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sty m:val="p"/>
                          </m:rPr>
                          <a:rPr kumimoji="1" lang="en-US" altLang="zh-CN" i="1" baseline="-25000" dirty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1~3</m:t>
                            </m:r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sty m:val="p"/>
                          </m:rPr>
                          <a:rPr kumimoji="1" lang="en-US" altLang="zh-CN" i="1" baseline="-25000" dirty="0">
                            <a:latin typeface="Cambria Math" panose="02040503050406030204" pitchFamily="18" charset="0"/>
                          </a:rPr>
                          <m:t>total</m:t>
                        </m:r>
                      </m:num>
                      <m:den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1~3</m:t>
                            </m:r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:pPr>
                  <a:buClrTx/>
                  <a:buFont typeface="Wingdings 3" charset="2"/>
                  <a:buAutoNum type="arabicPeriod"/>
                </a:pPr>
                <a:r>
                  <a:rPr kumimoji="1" lang="en-US" altLang="zh-CN" dirty="0"/>
                  <a:t>       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1~3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1~3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sty m:val="p"/>
                          </m:rPr>
                          <a:rPr kumimoji="1" lang="en-US" altLang="zh-CN" i="1" baseline="-25000" dirty="0">
                            <a:latin typeface="Cambria Math" panose="02040503050406030204" pitchFamily="18" charset="0"/>
                          </a:rPr>
                          <m:t>total</m:t>
                        </m:r>
                      </m:num>
                      <m:den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1~3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1~3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1~3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mr-IN" altLang="zh-CN" dirty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kumimoji="1" lang="mr-I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sty m:val="p"/>
                          </m:rPr>
                          <a:rPr kumimoji="1" lang="en-US" altLang="zh-CN" i="1" baseline="-25000" dirty="0">
                            <a:latin typeface="Cambria Math" panose="02040503050406030204" pitchFamily="18" charset="0"/>
                          </a:rPr>
                          <m:t>total</m:t>
                        </m:r>
                      </m:num>
                      <m:den>
                        <m:r>
                          <a:rPr kumimoji="1" lang="mr-IN" altLang="zh-CN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mr-I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1~3</m:t>
                            </m:r>
                            <m:r>
                              <a:rPr kumimoji="1" lang="en-US" altLang="zh-CN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/>
              </a:p>
              <a:p>
                <a:pPr>
                  <a:buClrTx/>
                  <a:buAutoNum type="arabicPeriod"/>
                </a:pPr>
                <a:r>
                  <a:rPr kumimoji="1" lang="en-US" altLang="zh-CN" dirty="0" err="1"/>
                  <a:t>EndFor</a:t>
                </a:r>
                <a:endParaRPr kumimoji="1" lang="en-US" altLang="zh-CN" dirty="0"/>
              </a:p>
              <a:p>
                <a:pPr>
                  <a:buClrTx/>
                  <a:buAutoNum type="arabicPeriod"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Note: </a:t>
                </a:r>
                <a:r>
                  <a:rPr kumimoji="1" lang="en-US" altLang="zh-CN" b="1" dirty="0"/>
                  <a:t>In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this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practice,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is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a batch of randomly selected samples.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(E can be loss for a single sample, a batch of randomly selected samples, or all training samples. )</a:t>
                </a:r>
              </a:p>
              <a:p>
                <a:pPr marL="0" indent="0">
                  <a:buNone/>
                </a:pPr>
                <a:endParaRPr kumimoji="1" lang="en-US" altLang="zh-CN" b="1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10527530" cy="3416300"/>
              </a:xfrm>
              <a:blipFill>
                <a:blip r:embed="rId2"/>
                <a:stretch>
                  <a:fillRect l="-361" t="-1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82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886FD-4B74-D24C-A98D-EE3340A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ANN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92C0C-F709-9C43-9FED-19FE6971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A neuron is connected to the axons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轴突</a:t>
            </a:r>
            <a:r>
              <a:rPr lang="en-US" altLang="zh-CN" sz="2000" dirty="0"/>
              <a:t>)</a:t>
            </a:r>
            <a:r>
              <a:rPr lang="en-US" altLang="en-US" sz="2000" dirty="0"/>
              <a:t> of other neurons via dendrites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树突</a:t>
            </a:r>
            <a:r>
              <a:rPr lang="en-US" altLang="zh-CN" sz="2000" dirty="0"/>
              <a:t>)</a:t>
            </a:r>
            <a:r>
              <a:rPr lang="en-US" altLang="en-US" sz="2000" dirty="0"/>
              <a:t>, which are extensions from the cell body of the neuron.</a:t>
            </a:r>
          </a:p>
          <a:p>
            <a:r>
              <a:rPr lang="en-US" altLang="en-US" sz="2000" dirty="0"/>
              <a:t>The contact point between a dendrite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树突</a:t>
            </a:r>
            <a:r>
              <a:rPr lang="en-US" altLang="zh-CN" sz="2000" dirty="0"/>
              <a:t>)</a:t>
            </a:r>
            <a:r>
              <a:rPr lang="en-US" altLang="en-US" sz="2000" dirty="0"/>
              <a:t> and an axon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轴突</a:t>
            </a:r>
            <a:r>
              <a:rPr lang="en-US" altLang="zh-CN" sz="2000" dirty="0"/>
              <a:t>)</a:t>
            </a:r>
            <a:r>
              <a:rPr lang="en-US" altLang="en-US" sz="2000" dirty="0"/>
              <a:t> is called a synapse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突触</a:t>
            </a:r>
            <a:r>
              <a:rPr lang="en-US" altLang="zh-CN" sz="2000" dirty="0"/>
              <a:t>)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The human brain learns by changing the strength of the synaptic connection between neurons upon repeated stimulation by the same impulse.</a:t>
            </a:r>
          </a:p>
          <a:p>
            <a:pPr algn="just"/>
            <a:endParaRPr lang="en" altLang="zh-CN" sz="2000" dirty="0"/>
          </a:p>
        </p:txBody>
      </p:sp>
      <p:pic>
        <p:nvPicPr>
          <p:cNvPr id="4" name="Picture 2" descr="“neurons”的图片搜索结果">
            <a:extLst>
              <a:ext uri="{FF2B5EF4-FFF2-40B4-BE49-F238E27FC236}">
                <a16:creationId xmlns:a16="http://schemas.microsoft.com/office/drawing/2014/main" id="{9917D541-0C06-EF43-AB14-99B60949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15" y="4411833"/>
            <a:ext cx="3367887" cy="21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4BAEA2-7A8D-884D-AA74-0F79D2952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63" y="4411833"/>
            <a:ext cx="3080507" cy="19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5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886FD-4B74-D24C-A98D-EE3340A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Artificial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Neuron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Mathematical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Model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092C0C-F709-9C43-9FED-19FE69719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endParaRPr lang="en-US" altLang="zh-CN" sz="2000" dirty="0"/>
              </a:p>
              <a:p>
                <a:pPr algn="just"/>
                <a:r>
                  <a:rPr lang="en-US" altLang="zh-CN" sz="2400" dirty="0"/>
                  <a:t>Input: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from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/>
                  <a:t>i-th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neuron</a:t>
                </a:r>
              </a:p>
              <a:p>
                <a:pPr algn="just"/>
                <a:endParaRPr lang="en-US" altLang="zh-CN" sz="2400" dirty="0"/>
              </a:p>
              <a:p>
                <a:pPr algn="just"/>
                <a:r>
                  <a:rPr lang="en-US" altLang="zh-CN" sz="2400" dirty="0"/>
                  <a:t>Weights: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connection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(synapse)</a:t>
                </a:r>
              </a:p>
              <a:p>
                <a:pPr algn="just"/>
                <a:endParaRPr lang="en-US" altLang="zh-CN" sz="2400" dirty="0"/>
              </a:p>
              <a:p>
                <a:pPr algn="just"/>
                <a:r>
                  <a:rPr lang="en-US" altLang="zh-CN" sz="2400" dirty="0"/>
                  <a:t>Output: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092C0C-F709-9C43-9FED-19FE69719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5" b="-10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E97E81D-1CF3-1B46-8D5B-B52F5A65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28" y="3289110"/>
            <a:ext cx="4116779" cy="19486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C24267C-ECF2-549E-DCAF-207573715F2F}"/>
              </a:ext>
            </a:extLst>
          </p:cNvPr>
          <p:cNvSpPr/>
          <p:nvPr/>
        </p:nvSpPr>
        <p:spPr>
          <a:xfrm>
            <a:off x="10532740" y="4900246"/>
            <a:ext cx="254369" cy="16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D068D6-65D7-B67D-B1D1-DF15D8A2E90E}"/>
                  </a:ext>
                </a:extLst>
              </p:cNvPr>
              <p:cNvSpPr txBox="1"/>
              <p:nvPr/>
            </p:nvSpPr>
            <p:spPr>
              <a:xfrm>
                <a:off x="10523892" y="4879916"/>
                <a:ext cx="171201" cy="199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D068D6-65D7-B67D-B1D1-DF15D8A2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892" y="4879916"/>
                <a:ext cx="171201" cy="199542"/>
              </a:xfrm>
              <a:prstGeom prst="rect">
                <a:avLst/>
              </a:prstGeom>
              <a:blipFill>
                <a:blip r:embed="rId4"/>
                <a:stretch>
                  <a:fillRect l="-14286" r="-14286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00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886FD-4B74-D24C-A98D-EE3340A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Artificial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Neuron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Model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092C0C-F709-9C43-9FED-19FE69719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9648"/>
                <a:ext cx="10515600" cy="395287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CN" sz="2000" dirty="0"/>
                  <a:t>Output: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2000" dirty="0"/>
              </a:p>
              <a:p>
                <a:pPr algn="just"/>
                <a:r>
                  <a:rPr lang="en-US" altLang="zh-CN" sz="2000" dirty="0"/>
                  <a:t>Ideal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activation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step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inapplicable</a:t>
                </a:r>
                <a:endParaRPr lang="en" altLang="zh-CN" sz="2000" dirty="0"/>
              </a:p>
              <a:p>
                <a:pPr algn="just"/>
                <a:r>
                  <a:rPr lang="en-US" altLang="zh-CN" sz="2000" dirty="0"/>
                  <a:t>Common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activation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sigmoid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tanh</a:t>
                </a:r>
                <a:r>
                  <a:rPr lang="zh-CN" altLang="en-US" sz="2000" dirty="0"/>
                  <a:t>，</a:t>
                </a:r>
                <a:r>
                  <a:rPr lang="en-US" altLang="zh-CN" sz="2000" dirty="0" err="1"/>
                  <a:t>ReLU</a:t>
                </a:r>
                <a:endParaRPr lang="en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092C0C-F709-9C43-9FED-19FE69719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9648"/>
                <a:ext cx="10515600" cy="3952870"/>
              </a:xfrm>
              <a:blipFill>
                <a:blip r:embed="rId2"/>
                <a:stretch>
                  <a:fillRect l="-362" t="-1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1E21E63-33B8-1046-9981-344BF4B3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64" y="3562825"/>
            <a:ext cx="2906766" cy="31319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B800A8-64B2-9648-A5A4-CACBAC84A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56" y="3722868"/>
            <a:ext cx="2619651" cy="3068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B80D68-6CA0-1149-81B4-86DD9609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8" y="3609470"/>
            <a:ext cx="2906766" cy="3038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E551A0-94CA-ADC2-E272-4EFD0B3E8383}"/>
              </a:ext>
            </a:extLst>
          </p:cNvPr>
          <p:cNvSpPr/>
          <p:nvPr/>
        </p:nvSpPr>
        <p:spPr>
          <a:xfrm>
            <a:off x="11106268" y="4560277"/>
            <a:ext cx="254369" cy="16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80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886FD-4B74-D24C-A98D-EE3340A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Artificial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Neural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Networks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92C0C-F709-9C43-9FED-19FE6971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33" y="2528484"/>
            <a:ext cx="5154827" cy="3877809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/>
              <a:t>Consist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artificial</a:t>
            </a:r>
            <a:r>
              <a:rPr lang="zh-CN" altLang="en-US" sz="2000" dirty="0"/>
              <a:t> </a:t>
            </a:r>
            <a:r>
              <a:rPr lang="en-US" altLang="zh-CN" sz="2000" dirty="0"/>
              <a:t>neurons</a:t>
            </a:r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>
                <a:solidFill>
                  <a:srgbClr val="0432FF"/>
                </a:solidFill>
              </a:rPr>
              <a:t>Usually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have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the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structure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of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an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input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layer,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multiple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hidden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layers,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an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output</a:t>
            </a:r>
            <a:r>
              <a:rPr lang="zh-CN" altLang="en-US" sz="2000" dirty="0">
                <a:solidFill>
                  <a:srgbClr val="0432FF"/>
                </a:solidFill>
              </a:rPr>
              <a:t> </a:t>
            </a:r>
            <a:r>
              <a:rPr lang="en-US" altLang="zh-CN" sz="2000" dirty="0">
                <a:solidFill>
                  <a:srgbClr val="0432FF"/>
                </a:solidFill>
              </a:rPr>
              <a:t>layer</a:t>
            </a:r>
          </a:p>
          <a:p>
            <a:pPr algn="just"/>
            <a:endParaRPr lang="en-US" altLang="zh-CN" sz="2000" dirty="0">
              <a:solidFill>
                <a:srgbClr val="0432FF"/>
              </a:solidFill>
            </a:endParaRPr>
          </a:p>
          <a:p>
            <a:pPr algn="just"/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design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NN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AutoML</a:t>
            </a:r>
            <a:r>
              <a:rPr lang="zh-CN" altLang="en-US" sz="2000" dirty="0"/>
              <a:t> </a:t>
            </a:r>
            <a:r>
              <a:rPr lang="en-US" altLang="zh-CN" sz="2000" dirty="0"/>
              <a:t>aims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design</a:t>
            </a:r>
            <a:r>
              <a:rPr lang="zh-CN" altLang="en-US" sz="2000" dirty="0"/>
              <a:t> </a:t>
            </a:r>
            <a:r>
              <a:rPr lang="en-US" altLang="zh-CN" sz="2000" dirty="0"/>
              <a:t>appropriate</a:t>
            </a:r>
            <a:r>
              <a:rPr lang="zh-CN" altLang="en-US" sz="2000" dirty="0"/>
              <a:t> </a:t>
            </a:r>
            <a:r>
              <a:rPr lang="en-US" altLang="zh-CN" sz="2000" dirty="0"/>
              <a:t>hidden</a:t>
            </a:r>
            <a:r>
              <a:rPr lang="zh-CN" altLang="en-US" sz="2000" dirty="0"/>
              <a:t> </a:t>
            </a:r>
            <a:r>
              <a:rPr lang="en-US" altLang="zh-CN" sz="2000" dirty="0"/>
              <a:t>layers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weights.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521DD-9269-0F48-82F7-1F35E1F4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08" y="2690028"/>
            <a:ext cx="4572000" cy="26414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C13522-1B00-F443-91B7-7C32F0229EE4}"/>
              </a:ext>
            </a:extLst>
          </p:cNvPr>
          <p:cNvSpPr txBox="1"/>
          <p:nvPr/>
        </p:nvSpPr>
        <p:spPr>
          <a:xfrm>
            <a:off x="6882713" y="5461108"/>
            <a:ext cx="4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3-layer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79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E25C8-D736-1E43-AE7E-D55DFD3B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78" y="872898"/>
            <a:ext cx="8942590" cy="706964"/>
          </a:xfrm>
        </p:spPr>
        <p:txBody>
          <a:bodyPr/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One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Inference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Process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9EC3-587D-184C-A8AC-3179E0DB9D4F}"/>
                  </a:ext>
                </a:extLst>
              </p:cNvPr>
              <p:cNvSpPr txBox="1"/>
              <p:nvPr/>
            </p:nvSpPr>
            <p:spPr>
              <a:xfrm>
                <a:off x="-87967" y="2896744"/>
                <a:ext cx="566956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9EC3-587D-184C-A8AC-3179E0DB9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967" y="2896744"/>
                <a:ext cx="5669565" cy="38081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76CDD8-BFFF-724E-B023-88E7BCD50962}"/>
                  </a:ext>
                </a:extLst>
              </p:cNvPr>
              <p:cNvSpPr/>
              <p:nvPr/>
            </p:nvSpPr>
            <p:spPr>
              <a:xfrm>
                <a:off x="35625" y="3571015"/>
                <a:ext cx="2728503" cy="8712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76CDD8-BFFF-724E-B023-88E7BCD50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5" y="3571015"/>
                <a:ext cx="2728503" cy="871264"/>
              </a:xfrm>
              <a:prstGeom prst="rect">
                <a:avLst/>
              </a:prstGeom>
              <a:blipFill>
                <a:blip r:embed="rId4"/>
                <a:stretch>
                  <a:fillRect l="-2315" t="-91549" b="-14647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2D026A1-8635-DE4F-925D-6CFA36B0A8F0}"/>
              </a:ext>
            </a:extLst>
          </p:cNvPr>
          <p:cNvCxnSpPr/>
          <p:nvPr/>
        </p:nvCxnSpPr>
        <p:spPr>
          <a:xfrm flipV="1">
            <a:off x="593766" y="3147361"/>
            <a:ext cx="380011" cy="42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0A2D53-80CF-0B4C-BC5E-B1818E2038F9}"/>
                  </a:ext>
                </a:extLst>
              </p:cNvPr>
              <p:cNvSpPr/>
              <p:nvPr/>
            </p:nvSpPr>
            <p:spPr>
              <a:xfrm>
                <a:off x="1030809" y="2291589"/>
                <a:ext cx="1607235" cy="4796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j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0A2D53-80CF-0B4C-BC5E-B1818E203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09" y="2291589"/>
                <a:ext cx="1607235" cy="479618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02CA52-7787-964C-844D-25D5C911A8C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55633" y="2771207"/>
            <a:ext cx="178794" cy="3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FBB361C-A1D8-B44C-891A-E12B45E93D7A}"/>
                  </a:ext>
                </a:extLst>
              </p:cNvPr>
              <p:cNvSpPr/>
              <p:nvPr/>
            </p:nvSpPr>
            <p:spPr>
              <a:xfrm>
                <a:off x="1676576" y="4651778"/>
                <a:ext cx="2728504" cy="9025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FBB361C-A1D8-B44C-891A-E12B45E93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576" y="4651778"/>
                <a:ext cx="2728504" cy="902555"/>
              </a:xfrm>
              <a:prstGeom prst="rect">
                <a:avLst/>
              </a:prstGeom>
              <a:blipFill>
                <a:blip r:embed="rId6"/>
                <a:stretch>
                  <a:fillRect l="-2304" t="-89041" b="-1397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92CC288-30DA-094D-804F-E9F26D49BF19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362364" y="3132076"/>
            <a:ext cx="678464" cy="151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5213BD6-D138-7D4B-BC14-D9CAE6BFE3F9}"/>
                  </a:ext>
                </a:extLst>
              </p:cNvPr>
              <p:cNvSpPr/>
              <p:nvPr/>
            </p:nvSpPr>
            <p:spPr>
              <a:xfrm>
                <a:off x="2839492" y="2289293"/>
                <a:ext cx="1619802" cy="45076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5213BD6-D138-7D4B-BC14-D9CAE6BFE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492" y="2289293"/>
                <a:ext cx="1619802" cy="45076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5724140-9E19-6E42-ABB0-9EFC09BF557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90039" y="2740057"/>
            <a:ext cx="559354" cy="3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45032B1-7999-424A-88AB-ECEA13F37CFD}"/>
                  </a:ext>
                </a:extLst>
              </p:cNvPr>
              <p:cNvSpPr/>
              <p:nvPr/>
            </p:nvSpPr>
            <p:spPr>
              <a:xfrm>
                <a:off x="3791362" y="5825516"/>
                <a:ext cx="2749663" cy="87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(3)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(3)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45032B1-7999-424A-88AB-ECEA13F37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362" y="5825516"/>
                <a:ext cx="2749663" cy="871201"/>
              </a:xfrm>
              <a:prstGeom prst="rect">
                <a:avLst/>
              </a:prstGeom>
              <a:blipFill>
                <a:blip r:embed="rId8"/>
                <a:stretch>
                  <a:fillRect l="-2294" t="-92857" b="-148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C82181F-A720-4F4F-B8DC-9938E1AD82C9}"/>
              </a:ext>
            </a:extLst>
          </p:cNvPr>
          <p:cNvCxnSpPr/>
          <p:nvPr/>
        </p:nvCxnSpPr>
        <p:spPr>
          <a:xfrm flipH="1" flipV="1">
            <a:off x="3728852" y="3147361"/>
            <a:ext cx="1270660" cy="271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3E9561-DD18-4642-81FF-B3E5CE021069}"/>
                  </a:ext>
                </a:extLst>
              </p:cNvPr>
              <p:cNvSpPr/>
              <p:nvPr/>
            </p:nvSpPr>
            <p:spPr>
              <a:xfrm>
                <a:off x="4625326" y="2279953"/>
                <a:ext cx="2191113" cy="5068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3E9561-DD18-4642-81FF-B3E5CE021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326" y="2279953"/>
                <a:ext cx="2191113" cy="5068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5523EF6-2EB1-DD43-A639-4642B21312C9}"/>
              </a:ext>
            </a:extLst>
          </p:cNvPr>
          <p:cNvCxnSpPr>
            <a:stCxn id="16" idx="2"/>
          </p:cNvCxnSpPr>
          <p:nvPr/>
        </p:nvCxnSpPr>
        <p:spPr>
          <a:xfrm flipH="1">
            <a:off x="4446728" y="2786823"/>
            <a:ext cx="1274155" cy="2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8DA96AF-F5D9-8C44-A5FF-7B6698DA3BBE}"/>
              </a:ext>
            </a:extLst>
          </p:cNvPr>
          <p:cNvSpPr txBox="1"/>
          <p:nvPr/>
        </p:nvSpPr>
        <p:spPr>
          <a:xfrm>
            <a:off x="225631" y="5861141"/>
            <a:ext cx="34174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Superscript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</a:t>
            </a:r>
            <a:r>
              <a:rPr kumimoji="1" lang="zh-CN" altLang="en-US" dirty="0">
                <a:solidFill>
                  <a:srgbClr val="FF0000"/>
                </a:solidFill>
              </a:rPr>
              <a:t>：</a:t>
            </a:r>
            <a:r>
              <a:rPr kumimoji="1" lang="en-US" altLang="zh-CN" dirty="0">
                <a:solidFill>
                  <a:srgbClr val="FF0000"/>
                </a:solidFill>
              </a:rPr>
              <a:t>layer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index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28465E-1B68-9240-957A-5EFD35244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5124" y="2786823"/>
            <a:ext cx="4899545" cy="26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3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81958-53EF-4843-AC33-921B1F28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Training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of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NN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7105BB-DE5F-5544-A38F-93FC1993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56929"/>
            <a:ext cx="8825659" cy="341630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Threshold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values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decide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output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NN</a:t>
            </a:r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appropriate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values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Threshold</a:t>
            </a:r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tune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weight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matrix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0F9ADAA-7073-3844-BFA3-1FE4DAF54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85078"/>
              </p:ext>
            </p:extLst>
          </p:nvPr>
        </p:nvGraphicFramePr>
        <p:xfrm>
          <a:off x="497164" y="4497513"/>
          <a:ext cx="30836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739">
                  <a:extLst>
                    <a:ext uri="{9D8B030D-6E8A-4147-A177-3AD203B41FA5}">
                      <a16:colId xmlns:a16="http://schemas.microsoft.com/office/drawing/2014/main" val="26034764"/>
                    </a:ext>
                  </a:extLst>
                </a:gridCol>
                <a:gridCol w="543087">
                  <a:extLst>
                    <a:ext uri="{9D8B030D-6E8A-4147-A177-3AD203B41FA5}">
                      <a16:colId xmlns:a16="http://schemas.microsoft.com/office/drawing/2014/main" val="698013399"/>
                    </a:ext>
                  </a:extLst>
                </a:gridCol>
                <a:gridCol w="543087">
                  <a:extLst>
                    <a:ext uri="{9D8B030D-6E8A-4147-A177-3AD203B41FA5}">
                      <a16:colId xmlns:a16="http://schemas.microsoft.com/office/drawing/2014/main" val="1813724896"/>
                    </a:ext>
                  </a:extLst>
                </a:gridCol>
                <a:gridCol w="690392">
                  <a:extLst>
                    <a:ext uri="{9D8B030D-6E8A-4147-A177-3AD203B41FA5}">
                      <a16:colId xmlns:a16="http://schemas.microsoft.com/office/drawing/2014/main" val="4135007688"/>
                    </a:ext>
                  </a:extLst>
                </a:gridCol>
                <a:gridCol w="690392">
                  <a:extLst>
                    <a:ext uri="{9D8B030D-6E8A-4147-A177-3AD203B41FA5}">
                      <a16:colId xmlns:a16="http://schemas.microsoft.com/office/drawing/2014/main" val="288595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20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1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15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7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6598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9A0DDAA-A6D8-FC40-B658-59C098A8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496" y="4303964"/>
            <a:ext cx="3665541" cy="2117729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A6510DD-DED8-0E4E-9768-068579FDCA62}"/>
              </a:ext>
            </a:extLst>
          </p:cNvPr>
          <p:cNvCxnSpPr>
            <a:cxnSpLocks/>
          </p:cNvCxnSpPr>
          <p:nvPr/>
        </p:nvCxnSpPr>
        <p:spPr>
          <a:xfrm>
            <a:off x="3580861" y="5435492"/>
            <a:ext cx="88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3A19698-7A7B-554A-A93A-638F257E0EB1}"/>
              </a:ext>
            </a:extLst>
          </p:cNvPr>
          <p:cNvCxnSpPr>
            <a:cxnSpLocks/>
          </p:cNvCxnSpPr>
          <p:nvPr/>
        </p:nvCxnSpPr>
        <p:spPr>
          <a:xfrm>
            <a:off x="7594486" y="5413237"/>
            <a:ext cx="88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64D137-BE3C-CE41-BD2B-3712BB18983B}"/>
                  </a:ext>
                </a:extLst>
              </p:cNvPr>
              <p:cNvSpPr txBox="1"/>
              <p:nvPr/>
            </p:nvSpPr>
            <p:spPr>
              <a:xfrm>
                <a:off x="8398948" y="4710203"/>
                <a:ext cx="3163330" cy="1066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64D137-BE3C-CE41-BD2B-3712BB189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948" y="4710203"/>
                <a:ext cx="3163330" cy="1066254"/>
              </a:xfrm>
              <a:prstGeom prst="rect">
                <a:avLst/>
              </a:prstGeom>
              <a:blipFill>
                <a:blip r:embed="rId3"/>
                <a:stretch>
                  <a:fillRect t="-2353" b="-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F5F8A47B-9C23-BE43-9F0B-4613765F1649}"/>
              </a:ext>
            </a:extLst>
          </p:cNvPr>
          <p:cNvCxnSpPr/>
          <p:nvPr/>
        </p:nvCxnSpPr>
        <p:spPr>
          <a:xfrm rot="10800000" flipV="1">
            <a:off x="7675936" y="5749661"/>
            <a:ext cx="2520778" cy="123567"/>
          </a:xfrm>
          <a:prstGeom prst="curvedConnector3">
            <a:avLst>
              <a:gd name="adj1" fmla="val 427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A70699E-2667-404B-839C-3BCE840E658C}"/>
                  </a:ext>
                </a:extLst>
              </p:cNvPr>
              <p:cNvSpPr txBox="1"/>
              <p:nvPr/>
            </p:nvSpPr>
            <p:spPr>
              <a:xfrm>
                <a:off x="8334702" y="6033291"/>
                <a:ext cx="31633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Calculate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gradient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tune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them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A70699E-2667-404B-839C-3BCE840E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702" y="6033291"/>
                <a:ext cx="3163330" cy="646331"/>
              </a:xfrm>
              <a:prstGeom prst="rect">
                <a:avLst/>
              </a:prstGeom>
              <a:blipFill>
                <a:blip r:embed="rId4"/>
                <a:stretch>
                  <a:fillRect l="-1600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96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0C687-6830-3F4F-9EE8-25591658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8" y="973668"/>
            <a:ext cx="8831370" cy="70696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en-US" altLang="zh-CN" sz="3600" dirty="0">
                <a:solidFill>
                  <a:schemeClr val="bg1"/>
                </a:solidFill>
              </a:rPr>
              <a:t>NN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Application</a:t>
            </a:r>
            <a:r>
              <a:rPr kumimoji="1" lang="zh-CN" altLang="en-US" sz="3600" dirty="0">
                <a:solidFill>
                  <a:schemeClr val="bg1"/>
                </a:solidFill>
              </a:rPr>
              <a:t>：</a:t>
            </a:r>
            <a:r>
              <a:rPr kumimoji="1" lang="en" altLang="zh-CN" sz="3600" dirty="0">
                <a:solidFill>
                  <a:schemeClr val="bg1"/>
                </a:solidFill>
              </a:rPr>
              <a:t>Handwritten character recognition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6DA69A-00DA-6041-8CF4-FDC68BECDDB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2683" y="2312083"/>
            <a:ext cx="6096000" cy="3810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596BD0-033F-5648-9E55-8A1537147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60" y="6122083"/>
            <a:ext cx="4539934" cy="7359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3CDC-C59E-7A49-83DA-E1C79E95A180}"/>
              </a:ext>
            </a:extLst>
          </p:cNvPr>
          <p:cNvSpPr/>
          <p:nvPr/>
        </p:nvSpPr>
        <p:spPr>
          <a:xfrm>
            <a:off x="8672561" y="2696760"/>
            <a:ext cx="3303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http://yann.lecun.com/exdb/lenet/</a:t>
            </a:r>
            <a:endParaRPr lang="en-US" altLang="zh-CN" dirty="0"/>
          </a:p>
          <a:p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26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2606</TotalTime>
  <Words>1915</Words>
  <Application>Microsoft Macintosh PowerPoint</Application>
  <PresentationFormat>宽屏</PresentationFormat>
  <Paragraphs>269</Paragraphs>
  <Slides>28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Arial</vt:lpstr>
      <vt:lpstr>Cambria Math</vt:lpstr>
      <vt:lpstr>Century Gothic</vt:lpstr>
      <vt:lpstr>Wingdings 3</vt:lpstr>
      <vt:lpstr>离子会议室</vt:lpstr>
      <vt:lpstr>ANN and Handwritten Character Recognition</vt:lpstr>
      <vt:lpstr>ANN</vt:lpstr>
      <vt:lpstr>ANN</vt:lpstr>
      <vt:lpstr>Artificial Neuron Mathematical Model</vt:lpstr>
      <vt:lpstr>Artificial Neuron Model</vt:lpstr>
      <vt:lpstr>Artificial Neural Networks</vt:lpstr>
      <vt:lpstr>One Inference Process</vt:lpstr>
      <vt:lpstr>Training of NN</vt:lpstr>
      <vt:lpstr>ANN Application：Handwritten character recognition</vt:lpstr>
      <vt:lpstr>Performance of ANN</vt:lpstr>
      <vt:lpstr>The practice: Handwritten character recognition</vt:lpstr>
      <vt:lpstr>Handwritten character recognition ANN network structure </vt:lpstr>
      <vt:lpstr>ANN-Input Layer to Hidden Layer 1</vt:lpstr>
      <vt:lpstr>ANN-Hidden Layer 1 to Hidden Layer 2</vt:lpstr>
      <vt:lpstr>ANN-Hidden Layer 2 to Output Layer</vt:lpstr>
      <vt:lpstr>Training of NN</vt:lpstr>
      <vt:lpstr>Loss Function and Gradient Descent</vt:lpstr>
      <vt:lpstr>As an Example</vt:lpstr>
      <vt:lpstr>Loss</vt:lpstr>
      <vt:lpstr>Gradient Descent</vt:lpstr>
      <vt:lpstr>Chain Rule Review</vt:lpstr>
      <vt:lpstr>One Inference Process</vt:lpstr>
      <vt:lpstr>Derivative of E on w^((3)), b^((3))</vt:lpstr>
      <vt:lpstr>Derivative of E on w^((3)), b^((3))</vt:lpstr>
      <vt:lpstr>Derivative of E on w^((2)), b^((2))</vt:lpstr>
      <vt:lpstr>Derivative of E on w^((2)), b^((2))</vt:lpstr>
      <vt:lpstr>Derivative of E on w^((1)), b^((1))</vt:lpstr>
      <vt:lpstr>Gradient Descent Process (BP Algorithm)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</dc:title>
  <dc:creator>yezi</dc:creator>
  <cp:lastModifiedBy>yezi</cp:lastModifiedBy>
  <cp:revision>67</cp:revision>
  <dcterms:created xsi:type="dcterms:W3CDTF">2020-12-03T08:30:53Z</dcterms:created>
  <dcterms:modified xsi:type="dcterms:W3CDTF">2022-12-14T10:09:58Z</dcterms:modified>
</cp:coreProperties>
</file>